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65" r:id="rId2"/>
    <p:sldId id="292" r:id="rId3"/>
    <p:sldId id="287" r:id="rId4"/>
    <p:sldId id="304" r:id="rId5"/>
    <p:sldId id="291" r:id="rId6"/>
    <p:sldId id="269" r:id="rId7"/>
    <p:sldId id="270" r:id="rId8"/>
    <p:sldId id="274" r:id="rId9"/>
    <p:sldId id="279" r:id="rId10"/>
    <p:sldId id="280" r:id="rId11"/>
    <p:sldId id="281" r:id="rId12"/>
    <p:sldId id="282" r:id="rId13"/>
    <p:sldId id="275" r:id="rId14"/>
    <p:sldId id="276" r:id="rId15"/>
    <p:sldId id="283" r:id="rId16"/>
    <p:sldId id="285" r:id="rId17"/>
    <p:sldId id="278" r:id="rId18"/>
    <p:sldId id="288" r:id="rId19"/>
    <p:sldId id="303" r:id="rId20"/>
    <p:sldId id="301" r:id="rId21"/>
    <p:sldId id="296" r:id="rId22"/>
    <p:sldId id="297" r:id="rId23"/>
    <p:sldId id="300" r:id="rId24"/>
    <p:sldId id="298" r:id="rId25"/>
    <p:sldId id="299" r:id="rId26"/>
    <p:sldId id="289" r:id="rId27"/>
    <p:sldId id="305" r:id="rId28"/>
    <p:sldId id="302" r:id="rId29"/>
    <p:sldId id="293" r:id="rId30"/>
    <p:sldId id="294" r:id="rId31"/>
    <p:sldId id="295" r:id="rId32"/>
    <p:sldId id="277" r:id="rId33"/>
    <p:sldId id="271" r:id="rId34"/>
    <p:sldId id="272" r:id="rId35"/>
  </p:sldIdLst>
  <p:sldSz cx="12192000" cy="6858000"/>
  <p:notesSz cx="6858000" cy="9144000"/>
  <p:custDataLst>
    <p:tags r:id="rId3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64" autoAdjust="0"/>
    <p:restoredTop sz="0"/>
  </p:normalViewPr>
  <p:slideViewPr>
    <p:cSldViewPr>
      <p:cViewPr varScale="1">
        <p:scale>
          <a:sx n="108" d="100"/>
          <a:sy n="108" d="100"/>
        </p:scale>
        <p:origin x="804" y="102"/>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Machine learning</c:v>
                </c:pt>
              </c:strCache>
            </c:strRef>
          </c:tx>
          <c:spPr>
            <a:solidFill>
              <a:srgbClr val="2875DD"/>
            </a:solidFill>
            <a:ln>
              <a:solidFill>
                <a:srgbClr val="2875DD"/>
              </a:solidFill>
            </a:ln>
          </c:spPr>
          <c:invertIfNegative val="0"/>
          <c:dLbls>
            <c:dLbl>
              <c:idx val="0"/>
              <c:numFmt formatCode="#,##0%" sourceLinked="0"/>
              <c:spPr/>
              <c:txPr>
                <a:bodyPr/>
                <a:lstStyle/>
                <a:p>
                  <a:pPr>
                    <a:defRPr sz="1100" b="0" smtId="4294967295">
                      <a:solidFill>
                        <a:srgbClr val="0F2741"/>
                      </a:solidFill>
                      <a:latin typeface="Open Sans"/>
                    </a:defRPr>
                  </a:pPr>
                  <a:endParaRPr lang="en-US"/>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0-03F3-4A22-A1EB-51BA6752E584}"/>
                </c:ext>
              </c:extLst>
            </c:dLbl>
            <c:dLbl>
              <c:idx val="1"/>
              <c:numFmt formatCode="#,##0%" sourceLinked="0"/>
              <c:spPr/>
              <c:txPr>
                <a:bodyPr/>
                <a:lstStyle/>
                <a:p>
                  <a:pPr>
                    <a:defRPr sz="1100" b="0" smtId="4294967295">
                      <a:solidFill>
                        <a:srgbClr val="0F2741"/>
                      </a:solidFill>
                      <a:latin typeface="Open Sans"/>
                    </a:defRPr>
                  </a:pPr>
                  <a:endParaRPr lang="en-US"/>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1-03F3-4A22-A1EB-51BA6752E584}"/>
                </c:ext>
              </c:extLst>
            </c:dLbl>
            <c:dLbl>
              <c:idx val="2"/>
              <c:numFmt formatCode="#,##0%" sourceLinked="0"/>
              <c:spPr/>
              <c:txPr>
                <a:bodyPr/>
                <a:lstStyle/>
                <a:p>
                  <a:pPr>
                    <a:defRPr sz="1100" b="0" smtId="4294967295">
                      <a:solidFill>
                        <a:srgbClr val="0F2741"/>
                      </a:solidFill>
                      <a:latin typeface="Open Sans"/>
                    </a:defRPr>
                  </a:pPr>
                  <a:endParaRPr lang="en-US"/>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2-03F3-4A22-A1EB-51BA6752E584}"/>
                </c:ext>
              </c:extLst>
            </c:dLbl>
            <c:dLbl>
              <c:idx val="3"/>
              <c:numFmt formatCode="#,##0%" sourceLinked="0"/>
              <c:spPr/>
              <c:txPr>
                <a:bodyPr/>
                <a:lstStyle/>
                <a:p>
                  <a:pPr>
                    <a:defRPr sz="1100" b="0" smtId="4294967295">
                      <a:solidFill>
                        <a:srgbClr val="0F2741"/>
                      </a:solidFill>
                      <a:latin typeface="Open Sans"/>
                    </a:defRPr>
                  </a:pPr>
                  <a:endParaRPr lang="en-US"/>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3-03F3-4A22-A1EB-51BA6752E584}"/>
                </c:ext>
              </c:extLst>
            </c:dLbl>
            <c:dLbl>
              <c:idx val="4"/>
              <c:numFmt formatCode="#,##0%" sourceLinked="0"/>
              <c:spPr/>
              <c:txPr>
                <a:bodyPr/>
                <a:lstStyle/>
                <a:p>
                  <a:pPr>
                    <a:defRPr sz="1100" b="0" smtId="4294967295">
                      <a:solidFill>
                        <a:srgbClr val="0F2741"/>
                      </a:solidFill>
                      <a:latin typeface="Open Sans"/>
                    </a:defRPr>
                  </a:pPr>
                  <a:endParaRPr lang="en-US"/>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4-03F3-4A22-A1EB-51BA6752E584}"/>
                </c:ext>
              </c:extLst>
            </c:dLbl>
            <c:spPr>
              <a:noFill/>
              <a:ln>
                <a:noFill/>
              </a:ln>
              <a:effectLst/>
            </c:spPr>
            <c:txPr>
              <a:bodyPr/>
              <a:lstStyle/>
              <a:p>
                <a:pPr>
                  <a:defRPr sz="1100" b="0" smtId="4294967295">
                    <a:solidFill>
                      <a:srgbClr val="0F2741"/>
                    </a:solidFill>
                    <a:latin typeface="Open Sans"/>
                  </a:defRPr>
                </a:pPr>
                <a:endParaRPr lang="en-US"/>
              </a:p>
            </c:txPr>
            <c:showLegendKey val="0"/>
            <c:showVal val="1"/>
            <c:showCatName val="0"/>
            <c:showSerName val="0"/>
            <c:showPercent val="0"/>
            <c:showBubbleSize val="0"/>
            <c:showLeaderLines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15:showLeaderLines val="0"/>
              </c:ext>
            </c:extLst>
          </c:dLbls>
          <c:cat>
            <c:strRef>
              <c:f>Sheet1!$A$2:$A$6</c:f>
              <c:strCache>
                <c:ptCount val="5"/>
                <c:pt idx="0">
                  <c:v>Almost never</c:v>
                </c:pt>
                <c:pt idx="1">
                  <c:v>Rarely</c:v>
                </c:pt>
                <c:pt idx="2">
                  <c:v>Sometimes</c:v>
                </c:pt>
                <c:pt idx="3">
                  <c:v>Often</c:v>
                </c:pt>
                <c:pt idx="4">
                  <c:v>Almost always</c:v>
                </c:pt>
              </c:strCache>
            </c:strRef>
          </c:cat>
          <c:val>
            <c:numRef>
              <c:f>Sheet1!$B$2:$B$6</c:f>
              <c:numCache>
                <c:formatCode>General</c:formatCode>
                <c:ptCount val="5"/>
                <c:pt idx="0">
                  <c:v>0</c:v>
                </c:pt>
                <c:pt idx="1">
                  <c:v>0.25</c:v>
                </c:pt>
                <c:pt idx="2">
                  <c:v>0.4</c:v>
                </c:pt>
                <c:pt idx="3">
                  <c:v>0.2</c:v>
                </c:pt>
                <c:pt idx="4">
                  <c:v>0.15</c:v>
                </c:pt>
              </c:numCache>
            </c:numRef>
          </c:val>
          <c:extLst>
            <c:ext xmlns:c16="http://schemas.microsoft.com/office/drawing/2014/chart" uri="{C3380CC4-5D6E-409C-BE32-E72D297353CC}">
              <c16:uniqueId val="{00000005-03F3-4A22-A1EB-51BA6752E584}"/>
            </c:ext>
          </c:extLst>
        </c:ser>
        <c:ser>
          <c:idx val="1"/>
          <c:order val="1"/>
          <c:tx>
            <c:strRef>
              <c:f>Sheet1!$C$1</c:f>
              <c:strCache>
                <c:ptCount val="1"/>
                <c:pt idx="0">
                  <c:v>Gen AI</c:v>
                </c:pt>
              </c:strCache>
            </c:strRef>
          </c:tx>
          <c:spPr>
            <a:solidFill>
              <a:srgbClr val="0F283E"/>
            </a:solidFill>
            <a:ln>
              <a:solidFill>
                <a:srgbClr val="0F283E"/>
              </a:solidFill>
            </a:ln>
          </c:spPr>
          <c:invertIfNegative val="0"/>
          <c:dLbls>
            <c:dLbl>
              <c:idx val="0"/>
              <c:numFmt formatCode="#,##0%" sourceLinked="0"/>
              <c:spPr/>
              <c:txPr>
                <a:bodyPr/>
                <a:lstStyle/>
                <a:p>
                  <a:pPr>
                    <a:defRPr sz="1100" b="0" smtId="4294967295">
                      <a:solidFill>
                        <a:srgbClr val="0F2741"/>
                      </a:solidFill>
                      <a:latin typeface="Open Sans"/>
                    </a:defRPr>
                  </a:pPr>
                  <a:endParaRPr lang="en-US"/>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6-03F3-4A22-A1EB-51BA6752E584}"/>
                </c:ext>
              </c:extLst>
            </c:dLbl>
            <c:dLbl>
              <c:idx val="1"/>
              <c:numFmt formatCode="#,##0%" sourceLinked="0"/>
              <c:spPr/>
              <c:txPr>
                <a:bodyPr/>
                <a:lstStyle/>
                <a:p>
                  <a:pPr>
                    <a:defRPr sz="1100" b="0" smtId="4294967295">
                      <a:solidFill>
                        <a:srgbClr val="0F2741"/>
                      </a:solidFill>
                      <a:latin typeface="Open Sans"/>
                    </a:defRPr>
                  </a:pPr>
                  <a:endParaRPr lang="en-US"/>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7-03F3-4A22-A1EB-51BA6752E584}"/>
                </c:ext>
              </c:extLst>
            </c:dLbl>
            <c:dLbl>
              <c:idx val="2"/>
              <c:numFmt formatCode="#,##0%" sourceLinked="0"/>
              <c:spPr/>
              <c:txPr>
                <a:bodyPr/>
                <a:lstStyle/>
                <a:p>
                  <a:pPr>
                    <a:defRPr sz="1100" b="0" smtId="4294967295">
                      <a:solidFill>
                        <a:srgbClr val="0F2741"/>
                      </a:solidFill>
                      <a:latin typeface="Open Sans"/>
                    </a:defRPr>
                  </a:pPr>
                  <a:endParaRPr lang="en-US"/>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8-03F3-4A22-A1EB-51BA6752E584}"/>
                </c:ext>
              </c:extLst>
            </c:dLbl>
            <c:dLbl>
              <c:idx val="3"/>
              <c:numFmt formatCode="#,##0%" sourceLinked="0"/>
              <c:spPr/>
              <c:txPr>
                <a:bodyPr/>
                <a:lstStyle/>
                <a:p>
                  <a:pPr>
                    <a:defRPr sz="1100" b="0" smtId="4294967295">
                      <a:solidFill>
                        <a:srgbClr val="0F2741"/>
                      </a:solidFill>
                      <a:latin typeface="Open Sans"/>
                    </a:defRPr>
                  </a:pPr>
                  <a:endParaRPr lang="en-US"/>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9-03F3-4A22-A1EB-51BA6752E584}"/>
                </c:ext>
              </c:extLst>
            </c:dLbl>
            <c:dLbl>
              <c:idx val="4"/>
              <c:numFmt formatCode="#,##0%" sourceLinked="0"/>
              <c:spPr/>
              <c:txPr>
                <a:bodyPr/>
                <a:lstStyle/>
                <a:p>
                  <a:pPr>
                    <a:defRPr sz="1100" b="0" smtId="4294967295">
                      <a:solidFill>
                        <a:srgbClr val="0F2741"/>
                      </a:solidFill>
                      <a:latin typeface="Open Sans"/>
                    </a:defRPr>
                  </a:pPr>
                  <a:endParaRPr lang="en-US"/>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A-03F3-4A22-A1EB-51BA6752E584}"/>
                </c:ext>
              </c:extLst>
            </c:dLbl>
            <c:spPr>
              <a:noFill/>
              <a:ln>
                <a:noFill/>
              </a:ln>
              <a:effectLst/>
            </c:spPr>
            <c:txPr>
              <a:bodyPr/>
              <a:lstStyle/>
              <a:p>
                <a:pPr>
                  <a:defRPr sz="1100" b="0" smtId="4294967295">
                    <a:solidFill>
                      <a:srgbClr val="0F2741"/>
                    </a:solidFill>
                    <a:latin typeface="Open Sans"/>
                  </a:defRPr>
                </a:pPr>
                <a:endParaRPr lang="en-US"/>
              </a:p>
            </c:txPr>
            <c:showLegendKey val="0"/>
            <c:showVal val="1"/>
            <c:showCatName val="0"/>
            <c:showSerName val="0"/>
            <c:showPercent val="0"/>
            <c:showBubbleSize val="0"/>
            <c:showLeaderLines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15:showLeaderLines val="0"/>
              </c:ext>
            </c:extLst>
          </c:dLbls>
          <c:cat>
            <c:strRef>
              <c:f>Sheet1!$A$2:$A$6</c:f>
              <c:strCache>
                <c:ptCount val="5"/>
                <c:pt idx="0">
                  <c:v>Almost never</c:v>
                </c:pt>
                <c:pt idx="1">
                  <c:v>Rarely</c:v>
                </c:pt>
                <c:pt idx="2">
                  <c:v>Sometimes</c:v>
                </c:pt>
                <c:pt idx="3">
                  <c:v>Often</c:v>
                </c:pt>
                <c:pt idx="4">
                  <c:v>Almost always</c:v>
                </c:pt>
              </c:strCache>
            </c:strRef>
          </c:cat>
          <c:val>
            <c:numRef>
              <c:f>Sheet1!$C$2:$C$6</c:f>
              <c:numCache>
                <c:formatCode>General</c:formatCode>
                <c:ptCount val="5"/>
                <c:pt idx="0">
                  <c:v>0.05</c:v>
                </c:pt>
                <c:pt idx="1">
                  <c:v>0.55000000000000004</c:v>
                </c:pt>
                <c:pt idx="2">
                  <c:v>0.2</c:v>
                </c:pt>
                <c:pt idx="3">
                  <c:v>0.2</c:v>
                </c:pt>
                <c:pt idx="4">
                  <c:v>0</c:v>
                </c:pt>
              </c:numCache>
            </c:numRef>
          </c:val>
          <c:extLst>
            <c:ext xmlns:c16="http://schemas.microsoft.com/office/drawing/2014/chart" uri="{C3380CC4-5D6E-409C-BE32-E72D297353CC}">
              <c16:uniqueId val="{0000000B-03F3-4A22-A1EB-51BA6752E584}"/>
            </c:ext>
          </c:extLst>
        </c:ser>
        <c:dLbls>
          <c:showLegendKey val="0"/>
          <c:showVal val="0"/>
          <c:showCatName val="0"/>
          <c:showSerName val="0"/>
          <c:showPercent val="0"/>
          <c:showBubbleSize val="0"/>
        </c:dLbls>
        <c:gapWidth val="80"/>
        <c:overlap val="-30"/>
        <c:axId val="67451136"/>
        <c:axId val="66437120"/>
      </c:barChart>
      <c:catAx>
        <c:axId val="67451136"/>
        <c:scaling>
          <c:orientation val="minMax"/>
        </c:scaling>
        <c:delete val="0"/>
        <c:axPos val="b"/>
        <c:numFmt formatCode="General" sourceLinked="0"/>
        <c:majorTickMark val="none"/>
        <c:minorTickMark val="none"/>
        <c:tickLblPos val="low"/>
        <c:spPr>
          <a:ln w="25400">
            <a:solidFill>
              <a:srgbClr val="000000"/>
            </a:solidFill>
          </a:ln>
        </c:spPr>
        <c:txPr>
          <a:bodyPr/>
          <a:lstStyle/>
          <a:p>
            <a:pPr>
              <a:defRPr sz="1100" b="0" smtId="4294967295">
                <a:solidFill>
                  <a:srgbClr val="0F2741"/>
                </a:solidFill>
                <a:latin typeface="Open Sans"/>
              </a:defRPr>
            </a:pPr>
            <a:endParaRPr lang="en-US"/>
          </a:p>
        </c:txPr>
        <c:crossAx val="66437120"/>
        <c:crosses val="autoZero"/>
        <c:auto val="0"/>
        <c:lblAlgn val="ctr"/>
        <c:lblOffset val="100"/>
        <c:noMultiLvlLbl val="0"/>
      </c:catAx>
      <c:valAx>
        <c:axId val="66437120"/>
        <c:scaling>
          <c:orientation val="minMax"/>
          <c:min val="0"/>
        </c:scaling>
        <c:delete val="0"/>
        <c:axPos val="l"/>
        <c:majorGridlines>
          <c:spPr>
            <a:ln w="9525">
              <a:solidFill>
                <a:srgbClr val="2F2F2F"/>
              </a:solidFill>
              <a:prstDash val="dot"/>
            </a:ln>
          </c:spPr>
        </c:majorGridlines>
        <c:title>
          <c:tx>
            <c:rich>
              <a:bodyPr/>
              <a:lstStyle/>
              <a:p>
                <a:pPr>
                  <a:defRPr/>
                </a:pPr>
                <a:r>
                  <a:rPr lang="en-IN" sz="1100" b="0">
                    <a:solidFill>
                      <a:srgbClr val="0F2741"/>
                    </a:solidFill>
                    <a:latin typeface="Open Sans"/>
                  </a:rPr>
                  <a:t>Share of respondents</a:t>
                </a:r>
              </a:p>
            </c:rich>
          </c:tx>
          <c:overlay val="0"/>
        </c:title>
        <c:numFmt formatCode="#,##0%" sourceLinked="0"/>
        <c:majorTickMark val="none"/>
        <c:minorTickMark val="none"/>
        <c:tickLblPos val="low"/>
        <c:spPr>
          <a:ln>
            <a:noFill/>
          </a:ln>
        </c:spPr>
        <c:txPr>
          <a:bodyPr/>
          <a:lstStyle/>
          <a:p>
            <a:pPr>
              <a:defRPr sz="1100" b="0" smtId="4294967295">
                <a:solidFill>
                  <a:srgbClr val="0F2741"/>
                </a:solidFill>
                <a:latin typeface="Open Sans"/>
              </a:defRPr>
            </a:pPr>
            <a:endParaRPr lang="en-US"/>
          </a:p>
        </c:txPr>
        <c:crossAx val="67451136"/>
        <c:crosses val="autoZero"/>
        <c:crossBetween val="between"/>
      </c:valAx>
    </c:plotArea>
    <c:legend>
      <c:legendPos val="t"/>
      <c:overlay val="0"/>
      <c:txPr>
        <a:bodyPr/>
        <a:lstStyle/>
        <a:p>
          <a:pPr>
            <a:defRPr sz="1100" smtId="4294967295">
              <a:solidFill>
                <a:srgbClr val="0F2741"/>
              </a:solidFill>
              <a:latin typeface="Open Sans"/>
            </a:defRPr>
          </a:pPr>
          <a:endParaRPr lang="en-US"/>
        </a:p>
      </c:txPr>
    </c:legend>
    <c:plotVisOnly val="1"/>
    <c:dispBlanksAs val="gap"/>
    <c:showDLblsOverMax val="1"/>
  </c:chart>
  <c:txPr>
    <a:bodyPr/>
    <a:lstStyle/>
    <a:p>
      <a:pPr>
        <a:defRPr sz="1800" smtId="4294967295"/>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Machine learning</c:v>
                </c:pt>
              </c:strCache>
            </c:strRef>
          </c:tx>
          <c:spPr>
            <a:solidFill>
              <a:srgbClr val="2875DD"/>
            </a:solidFill>
            <a:ln>
              <a:solidFill>
                <a:srgbClr val="2875DD"/>
              </a:solidFill>
            </a:ln>
          </c:spPr>
          <c:invertIfNegative val="0"/>
          <c:dLbls>
            <c:dLbl>
              <c:idx val="0"/>
              <c:numFmt formatCode="#,##0%" sourceLinked="0"/>
              <c:spPr/>
              <c:txPr>
                <a:bodyPr/>
                <a:lstStyle/>
                <a:p>
                  <a:pPr>
                    <a:defRPr sz="1100" b="0" smtId="4294967295">
                      <a:solidFill>
                        <a:srgbClr val="0F2741"/>
                      </a:solidFill>
                      <a:latin typeface="Open Sans"/>
                    </a:defRPr>
                  </a:pPr>
                  <a:endParaRPr lang="en-US"/>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0-03F3-4A22-A1EB-51BA6752E584}"/>
                </c:ext>
              </c:extLst>
            </c:dLbl>
            <c:dLbl>
              <c:idx val="1"/>
              <c:numFmt formatCode="#,##0%" sourceLinked="0"/>
              <c:spPr/>
              <c:txPr>
                <a:bodyPr/>
                <a:lstStyle/>
                <a:p>
                  <a:pPr>
                    <a:defRPr sz="1100" b="0" smtId="4294967295">
                      <a:solidFill>
                        <a:srgbClr val="0F2741"/>
                      </a:solidFill>
                      <a:latin typeface="Open Sans"/>
                    </a:defRPr>
                  </a:pPr>
                  <a:endParaRPr lang="en-US"/>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1-03F3-4A22-A1EB-51BA6752E584}"/>
                </c:ext>
              </c:extLst>
            </c:dLbl>
            <c:dLbl>
              <c:idx val="2"/>
              <c:numFmt formatCode="#,##0%" sourceLinked="0"/>
              <c:spPr/>
              <c:txPr>
                <a:bodyPr/>
                <a:lstStyle/>
                <a:p>
                  <a:pPr>
                    <a:defRPr sz="1100" b="0" smtId="4294967295">
                      <a:solidFill>
                        <a:srgbClr val="0F2741"/>
                      </a:solidFill>
                      <a:latin typeface="Open Sans"/>
                    </a:defRPr>
                  </a:pPr>
                  <a:endParaRPr lang="en-US"/>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2-03F3-4A22-A1EB-51BA6752E584}"/>
                </c:ext>
              </c:extLst>
            </c:dLbl>
            <c:dLbl>
              <c:idx val="3"/>
              <c:numFmt formatCode="#,##0%" sourceLinked="0"/>
              <c:spPr/>
              <c:txPr>
                <a:bodyPr/>
                <a:lstStyle/>
                <a:p>
                  <a:pPr>
                    <a:defRPr sz="1100" b="0" smtId="4294967295">
                      <a:solidFill>
                        <a:srgbClr val="0F2741"/>
                      </a:solidFill>
                      <a:latin typeface="Open Sans"/>
                    </a:defRPr>
                  </a:pPr>
                  <a:endParaRPr lang="en-US"/>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3-03F3-4A22-A1EB-51BA6752E584}"/>
                </c:ext>
              </c:extLst>
            </c:dLbl>
            <c:dLbl>
              <c:idx val="4"/>
              <c:numFmt formatCode="#,##0%" sourceLinked="0"/>
              <c:spPr/>
              <c:txPr>
                <a:bodyPr/>
                <a:lstStyle/>
                <a:p>
                  <a:pPr>
                    <a:defRPr sz="1100" b="0" smtId="4294967295">
                      <a:solidFill>
                        <a:srgbClr val="0F2741"/>
                      </a:solidFill>
                      <a:latin typeface="Open Sans"/>
                    </a:defRPr>
                  </a:pPr>
                  <a:endParaRPr lang="en-US"/>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4-03F3-4A22-A1EB-51BA6752E584}"/>
                </c:ext>
              </c:extLst>
            </c:dLbl>
            <c:spPr>
              <a:noFill/>
              <a:ln>
                <a:noFill/>
              </a:ln>
              <a:effectLst/>
            </c:spPr>
            <c:txPr>
              <a:bodyPr/>
              <a:lstStyle/>
              <a:p>
                <a:pPr>
                  <a:defRPr sz="1100" b="0" smtId="4294967295">
                    <a:solidFill>
                      <a:srgbClr val="0F2741"/>
                    </a:solidFill>
                    <a:latin typeface="Open Sans"/>
                  </a:defRPr>
                </a:pPr>
                <a:endParaRPr lang="en-US"/>
              </a:p>
            </c:txPr>
            <c:showLegendKey val="0"/>
            <c:showVal val="1"/>
            <c:showCatName val="0"/>
            <c:showSerName val="0"/>
            <c:showPercent val="0"/>
            <c:showBubbleSize val="0"/>
            <c:showLeaderLines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15:showLeaderLines val="0"/>
              </c:ext>
            </c:extLst>
          </c:dLbls>
          <c:cat>
            <c:strRef>
              <c:f>Sheet1!$A$2:$A$6</c:f>
              <c:strCache>
                <c:ptCount val="5"/>
                <c:pt idx="0">
                  <c:v>Almost never</c:v>
                </c:pt>
                <c:pt idx="1">
                  <c:v>Rarely</c:v>
                </c:pt>
                <c:pt idx="2">
                  <c:v>Sometimes</c:v>
                </c:pt>
                <c:pt idx="3">
                  <c:v>Often</c:v>
                </c:pt>
                <c:pt idx="4">
                  <c:v>Almost always</c:v>
                </c:pt>
              </c:strCache>
            </c:strRef>
          </c:cat>
          <c:val>
            <c:numRef>
              <c:f>Sheet1!$B$2:$B$6</c:f>
              <c:numCache>
                <c:formatCode>General</c:formatCode>
                <c:ptCount val="5"/>
                <c:pt idx="0">
                  <c:v>0</c:v>
                </c:pt>
                <c:pt idx="1">
                  <c:v>0.25</c:v>
                </c:pt>
                <c:pt idx="2">
                  <c:v>0.4</c:v>
                </c:pt>
                <c:pt idx="3">
                  <c:v>0.2</c:v>
                </c:pt>
                <c:pt idx="4">
                  <c:v>0.15</c:v>
                </c:pt>
              </c:numCache>
            </c:numRef>
          </c:val>
          <c:extLst>
            <c:ext xmlns:c16="http://schemas.microsoft.com/office/drawing/2014/chart" uri="{C3380CC4-5D6E-409C-BE32-E72D297353CC}">
              <c16:uniqueId val="{00000005-03F3-4A22-A1EB-51BA6752E584}"/>
            </c:ext>
          </c:extLst>
        </c:ser>
        <c:ser>
          <c:idx val="1"/>
          <c:order val="1"/>
          <c:tx>
            <c:strRef>
              <c:f>Sheet1!$C$1</c:f>
              <c:strCache>
                <c:ptCount val="1"/>
                <c:pt idx="0">
                  <c:v>Gen AI</c:v>
                </c:pt>
              </c:strCache>
            </c:strRef>
          </c:tx>
          <c:spPr>
            <a:solidFill>
              <a:srgbClr val="0F283E"/>
            </a:solidFill>
            <a:ln>
              <a:solidFill>
                <a:srgbClr val="0F283E"/>
              </a:solidFill>
            </a:ln>
          </c:spPr>
          <c:invertIfNegative val="0"/>
          <c:dLbls>
            <c:dLbl>
              <c:idx val="0"/>
              <c:numFmt formatCode="#,##0%" sourceLinked="0"/>
              <c:spPr/>
              <c:txPr>
                <a:bodyPr/>
                <a:lstStyle/>
                <a:p>
                  <a:pPr>
                    <a:defRPr sz="1100" b="0" smtId="4294967295">
                      <a:solidFill>
                        <a:srgbClr val="0F2741"/>
                      </a:solidFill>
                      <a:latin typeface="Open Sans"/>
                    </a:defRPr>
                  </a:pPr>
                  <a:endParaRPr lang="en-US"/>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6-03F3-4A22-A1EB-51BA6752E584}"/>
                </c:ext>
              </c:extLst>
            </c:dLbl>
            <c:dLbl>
              <c:idx val="1"/>
              <c:numFmt formatCode="#,##0%" sourceLinked="0"/>
              <c:spPr/>
              <c:txPr>
                <a:bodyPr/>
                <a:lstStyle/>
                <a:p>
                  <a:pPr>
                    <a:defRPr sz="1100" b="0" smtId="4294967295">
                      <a:solidFill>
                        <a:srgbClr val="0F2741"/>
                      </a:solidFill>
                      <a:latin typeface="Open Sans"/>
                    </a:defRPr>
                  </a:pPr>
                  <a:endParaRPr lang="en-US"/>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7-03F3-4A22-A1EB-51BA6752E584}"/>
                </c:ext>
              </c:extLst>
            </c:dLbl>
            <c:dLbl>
              <c:idx val="2"/>
              <c:numFmt formatCode="#,##0%" sourceLinked="0"/>
              <c:spPr/>
              <c:txPr>
                <a:bodyPr/>
                <a:lstStyle/>
                <a:p>
                  <a:pPr>
                    <a:defRPr sz="1100" b="0" smtId="4294967295">
                      <a:solidFill>
                        <a:srgbClr val="0F2741"/>
                      </a:solidFill>
                      <a:latin typeface="Open Sans"/>
                    </a:defRPr>
                  </a:pPr>
                  <a:endParaRPr lang="en-US"/>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8-03F3-4A22-A1EB-51BA6752E584}"/>
                </c:ext>
              </c:extLst>
            </c:dLbl>
            <c:dLbl>
              <c:idx val="3"/>
              <c:numFmt formatCode="#,##0%" sourceLinked="0"/>
              <c:spPr/>
              <c:txPr>
                <a:bodyPr/>
                <a:lstStyle/>
                <a:p>
                  <a:pPr>
                    <a:defRPr sz="1100" b="0" smtId="4294967295">
                      <a:solidFill>
                        <a:srgbClr val="0F2741"/>
                      </a:solidFill>
                      <a:latin typeface="Open Sans"/>
                    </a:defRPr>
                  </a:pPr>
                  <a:endParaRPr lang="en-US"/>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9-03F3-4A22-A1EB-51BA6752E584}"/>
                </c:ext>
              </c:extLst>
            </c:dLbl>
            <c:dLbl>
              <c:idx val="4"/>
              <c:numFmt formatCode="#,##0%" sourceLinked="0"/>
              <c:spPr/>
              <c:txPr>
                <a:bodyPr/>
                <a:lstStyle/>
                <a:p>
                  <a:pPr>
                    <a:defRPr sz="1100" b="0" smtId="4294967295">
                      <a:solidFill>
                        <a:srgbClr val="0F2741"/>
                      </a:solidFill>
                      <a:latin typeface="Open Sans"/>
                    </a:defRPr>
                  </a:pPr>
                  <a:endParaRPr lang="en-US"/>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A-03F3-4A22-A1EB-51BA6752E584}"/>
                </c:ext>
              </c:extLst>
            </c:dLbl>
            <c:spPr>
              <a:noFill/>
              <a:ln>
                <a:noFill/>
              </a:ln>
              <a:effectLst/>
            </c:spPr>
            <c:txPr>
              <a:bodyPr/>
              <a:lstStyle/>
              <a:p>
                <a:pPr>
                  <a:defRPr sz="1100" b="0" smtId="4294967295">
                    <a:solidFill>
                      <a:srgbClr val="0F2741"/>
                    </a:solidFill>
                    <a:latin typeface="Open Sans"/>
                  </a:defRPr>
                </a:pPr>
                <a:endParaRPr lang="en-US"/>
              </a:p>
            </c:txPr>
            <c:showLegendKey val="0"/>
            <c:showVal val="1"/>
            <c:showCatName val="0"/>
            <c:showSerName val="0"/>
            <c:showPercent val="0"/>
            <c:showBubbleSize val="0"/>
            <c:showLeaderLines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15:showLeaderLines val="0"/>
              </c:ext>
            </c:extLst>
          </c:dLbls>
          <c:cat>
            <c:strRef>
              <c:f>Sheet1!$A$2:$A$6</c:f>
              <c:strCache>
                <c:ptCount val="5"/>
                <c:pt idx="0">
                  <c:v>Almost never</c:v>
                </c:pt>
                <c:pt idx="1">
                  <c:v>Rarely</c:v>
                </c:pt>
                <c:pt idx="2">
                  <c:v>Sometimes</c:v>
                </c:pt>
                <c:pt idx="3">
                  <c:v>Often</c:v>
                </c:pt>
                <c:pt idx="4">
                  <c:v>Almost always</c:v>
                </c:pt>
              </c:strCache>
            </c:strRef>
          </c:cat>
          <c:val>
            <c:numRef>
              <c:f>Sheet1!$C$2:$C$6</c:f>
              <c:numCache>
                <c:formatCode>General</c:formatCode>
                <c:ptCount val="5"/>
                <c:pt idx="0">
                  <c:v>0.05</c:v>
                </c:pt>
                <c:pt idx="1">
                  <c:v>0.55000000000000004</c:v>
                </c:pt>
                <c:pt idx="2">
                  <c:v>0.2</c:v>
                </c:pt>
                <c:pt idx="3">
                  <c:v>0.2</c:v>
                </c:pt>
                <c:pt idx="4">
                  <c:v>0</c:v>
                </c:pt>
              </c:numCache>
            </c:numRef>
          </c:val>
          <c:extLst>
            <c:ext xmlns:c16="http://schemas.microsoft.com/office/drawing/2014/chart" uri="{C3380CC4-5D6E-409C-BE32-E72D297353CC}">
              <c16:uniqueId val="{0000000B-03F3-4A22-A1EB-51BA6752E584}"/>
            </c:ext>
          </c:extLst>
        </c:ser>
        <c:dLbls>
          <c:showLegendKey val="0"/>
          <c:showVal val="0"/>
          <c:showCatName val="0"/>
          <c:showSerName val="0"/>
          <c:showPercent val="0"/>
          <c:showBubbleSize val="0"/>
        </c:dLbls>
        <c:gapWidth val="80"/>
        <c:overlap val="-30"/>
        <c:axId val="67451136"/>
        <c:axId val="66437120"/>
      </c:barChart>
      <c:catAx>
        <c:axId val="67451136"/>
        <c:scaling>
          <c:orientation val="minMax"/>
        </c:scaling>
        <c:delete val="0"/>
        <c:axPos val="b"/>
        <c:numFmt formatCode="General" sourceLinked="0"/>
        <c:majorTickMark val="none"/>
        <c:minorTickMark val="none"/>
        <c:tickLblPos val="low"/>
        <c:spPr>
          <a:ln w="25400">
            <a:solidFill>
              <a:srgbClr val="000000"/>
            </a:solidFill>
          </a:ln>
        </c:spPr>
        <c:txPr>
          <a:bodyPr/>
          <a:lstStyle/>
          <a:p>
            <a:pPr>
              <a:defRPr sz="1100" b="0" smtId="4294967295">
                <a:solidFill>
                  <a:srgbClr val="0F2741"/>
                </a:solidFill>
                <a:latin typeface="Open Sans"/>
              </a:defRPr>
            </a:pPr>
            <a:endParaRPr lang="en-US"/>
          </a:p>
        </c:txPr>
        <c:crossAx val="66437120"/>
        <c:crosses val="autoZero"/>
        <c:auto val="0"/>
        <c:lblAlgn val="ctr"/>
        <c:lblOffset val="100"/>
        <c:noMultiLvlLbl val="0"/>
      </c:catAx>
      <c:valAx>
        <c:axId val="66437120"/>
        <c:scaling>
          <c:orientation val="minMax"/>
          <c:min val="0"/>
        </c:scaling>
        <c:delete val="0"/>
        <c:axPos val="l"/>
        <c:majorGridlines>
          <c:spPr>
            <a:ln w="9525">
              <a:solidFill>
                <a:srgbClr val="2F2F2F"/>
              </a:solidFill>
              <a:prstDash val="dot"/>
            </a:ln>
          </c:spPr>
        </c:majorGridlines>
        <c:title>
          <c:tx>
            <c:rich>
              <a:bodyPr/>
              <a:lstStyle/>
              <a:p>
                <a:pPr>
                  <a:defRPr/>
                </a:pPr>
                <a:r>
                  <a:rPr lang="en-IN" sz="1100" b="0">
                    <a:solidFill>
                      <a:srgbClr val="0F2741"/>
                    </a:solidFill>
                    <a:latin typeface="Open Sans"/>
                  </a:rPr>
                  <a:t>Share of respondents</a:t>
                </a:r>
              </a:p>
            </c:rich>
          </c:tx>
          <c:overlay val="0"/>
        </c:title>
        <c:numFmt formatCode="#,##0%" sourceLinked="0"/>
        <c:majorTickMark val="none"/>
        <c:minorTickMark val="none"/>
        <c:tickLblPos val="low"/>
        <c:spPr>
          <a:ln>
            <a:noFill/>
          </a:ln>
        </c:spPr>
        <c:txPr>
          <a:bodyPr/>
          <a:lstStyle/>
          <a:p>
            <a:pPr>
              <a:defRPr sz="1100" b="0" smtId="4294967295">
                <a:solidFill>
                  <a:srgbClr val="0F2741"/>
                </a:solidFill>
                <a:latin typeface="Open Sans"/>
              </a:defRPr>
            </a:pPr>
            <a:endParaRPr lang="en-US"/>
          </a:p>
        </c:txPr>
        <c:crossAx val="67451136"/>
        <c:crosses val="autoZero"/>
        <c:crossBetween val="between"/>
      </c:valAx>
    </c:plotArea>
    <c:legend>
      <c:legendPos val="t"/>
      <c:overlay val="0"/>
      <c:txPr>
        <a:bodyPr/>
        <a:lstStyle/>
        <a:p>
          <a:pPr>
            <a:defRPr sz="1100" smtId="4294967295">
              <a:solidFill>
                <a:srgbClr val="0F2741"/>
              </a:solidFill>
              <a:latin typeface="Open Sans"/>
            </a:defRPr>
          </a:pPr>
          <a:endParaRPr lang="en-US"/>
        </a:p>
      </c:txPr>
    </c:legend>
    <c:plotVisOnly val="1"/>
    <c:dispBlanksAs val="gap"/>
    <c:showDLblsOverMax val="1"/>
  </c:chart>
  <c:txPr>
    <a:bodyPr/>
    <a:lstStyle/>
    <a:p>
      <a:pPr>
        <a:defRPr sz="1800" smtId="4294967295"/>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Machine learning</c:v>
                </c:pt>
              </c:strCache>
            </c:strRef>
          </c:tx>
          <c:spPr>
            <a:solidFill>
              <a:srgbClr val="2875DD"/>
            </a:solidFill>
            <a:ln>
              <a:solidFill>
                <a:srgbClr val="2875DD"/>
              </a:solidFill>
            </a:ln>
          </c:spPr>
          <c:invertIfNegative val="0"/>
          <c:dLbls>
            <c:dLbl>
              <c:idx val="0"/>
              <c:numFmt formatCode="#,##0%" sourceLinked="0"/>
              <c:spPr/>
              <c:txPr>
                <a:bodyPr/>
                <a:lstStyle/>
                <a:p>
                  <a:pPr>
                    <a:defRPr sz="1100" b="0" smtId="4294967295">
                      <a:solidFill>
                        <a:srgbClr val="0F2741"/>
                      </a:solidFill>
                      <a:latin typeface="Open Sans"/>
                    </a:defRPr>
                  </a:pPr>
                  <a:endParaRPr lang="en-US"/>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0-2D2B-4A49-A318-FF0670CF3FD8}"/>
                </c:ext>
              </c:extLst>
            </c:dLbl>
            <c:dLbl>
              <c:idx val="1"/>
              <c:numFmt formatCode="#,##0%" sourceLinked="0"/>
              <c:spPr/>
              <c:txPr>
                <a:bodyPr/>
                <a:lstStyle/>
                <a:p>
                  <a:pPr>
                    <a:defRPr sz="1100" b="0" smtId="4294967295">
                      <a:solidFill>
                        <a:srgbClr val="0F2741"/>
                      </a:solidFill>
                      <a:latin typeface="Open Sans"/>
                    </a:defRPr>
                  </a:pPr>
                  <a:endParaRPr lang="en-US"/>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1-2D2B-4A49-A318-FF0670CF3FD8}"/>
                </c:ext>
              </c:extLst>
            </c:dLbl>
            <c:dLbl>
              <c:idx val="2"/>
              <c:numFmt formatCode="#,##0%" sourceLinked="0"/>
              <c:spPr/>
              <c:txPr>
                <a:bodyPr/>
                <a:lstStyle/>
                <a:p>
                  <a:pPr>
                    <a:defRPr sz="1100" b="0" smtId="4294967295">
                      <a:solidFill>
                        <a:srgbClr val="0F2741"/>
                      </a:solidFill>
                      <a:latin typeface="Open Sans"/>
                    </a:defRPr>
                  </a:pPr>
                  <a:endParaRPr lang="en-US"/>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2-2D2B-4A49-A318-FF0670CF3FD8}"/>
                </c:ext>
              </c:extLst>
            </c:dLbl>
            <c:dLbl>
              <c:idx val="3"/>
              <c:numFmt formatCode="#,##0%" sourceLinked="0"/>
              <c:spPr/>
              <c:txPr>
                <a:bodyPr/>
                <a:lstStyle/>
                <a:p>
                  <a:pPr>
                    <a:defRPr sz="1100" b="0" smtId="4294967295">
                      <a:solidFill>
                        <a:srgbClr val="0F2741"/>
                      </a:solidFill>
                      <a:latin typeface="Open Sans"/>
                    </a:defRPr>
                  </a:pPr>
                  <a:endParaRPr lang="en-US"/>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3-2D2B-4A49-A318-FF0670CF3FD8}"/>
                </c:ext>
              </c:extLst>
            </c:dLbl>
            <c:dLbl>
              <c:idx val="4"/>
              <c:numFmt formatCode="#,##0%" sourceLinked="0"/>
              <c:spPr/>
              <c:txPr>
                <a:bodyPr/>
                <a:lstStyle/>
                <a:p>
                  <a:pPr>
                    <a:defRPr sz="1100" b="0" smtId="4294967295">
                      <a:solidFill>
                        <a:srgbClr val="0F2741"/>
                      </a:solidFill>
                      <a:latin typeface="Open Sans"/>
                    </a:defRPr>
                  </a:pPr>
                  <a:endParaRPr lang="en-US"/>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4-2D2B-4A49-A318-FF0670CF3FD8}"/>
                </c:ext>
              </c:extLst>
            </c:dLbl>
            <c:spPr>
              <a:noFill/>
              <a:ln>
                <a:noFill/>
              </a:ln>
              <a:effectLst/>
            </c:spPr>
            <c:txPr>
              <a:bodyPr/>
              <a:lstStyle/>
              <a:p>
                <a:pPr>
                  <a:defRPr sz="1100" b="0" smtId="4294967295">
                    <a:solidFill>
                      <a:srgbClr val="0F2741"/>
                    </a:solidFill>
                    <a:latin typeface="Open Sans"/>
                  </a:defRPr>
                </a:pPr>
                <a:endParaRPr lang="en-US"/>
              </a:p>
            </c:txPr>
            <c:showLegendKey val="0"/>
            <c:showVal val="1"/>
            <c:showCatName val="0"/>
            <c:showSerName val="0"/>
            <c:showPercent val="0"/>
            <c:showBubbleSize val="0"/>
            <c:showLeaderLines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15:showLeaderLines val="0"/>
              </c:ext>
            </c:extLst>
          </c:dLbls>
          <c:cat>
            <c:strRef>
              <c:f>Sheet1!$A$2:$A$6</c:f>
              <c:strCache>
                <c:ptCount val="5"/>
                <c:pt idx="0">
                  <c:v>Almost never</c:v>
                </c:pt>
                <c:pt idx="1">
                  <c:v>Rarely</c:v>
                </c:pt>
                <c:pt idx="2">
                  <c:v>Sometimes</c:v>
                </c:pt>
                <c:pt idx="3">
                  <c:v>Often</c:v>
                </c:pt>
                <c:pt idx="4">
                  <c:v>Almost always</c:v>
                </c:pt>
              </c:strCache>
            </c:strRef>
          </c:cat>
          <c:val>
            <c:numRef>
              <c:f>Sheet1!$B$2:$B$6</c:f>
              <c:numCache>
                <c:formatCode>General</c:formatCode>
                <c:ptCount val="5"/>
                <c:pt idx="0">
                  <c:v>0</c:v>
                </c:pt>
                <c:pt idx="1">
                  <c:v>0.25</c:v>
                </c:pt>
                <c:pt idx="2">
                  <c:v>0.4</c:v>
                </c:pt>
                <c:pt idx="3">
                  <c:v>0.2</c:v>
                </c:pt>
                <c:pt idx="4">
                  <c:v>0.15</c:v>
                </c:pt>
              </c:numCache>
            </c:numRef>
          </c:val>
          <c:extLst>
            <c:ext xmlns:c16="http://schemas.microsoft.com/office/drawing/2014/chart" uri="{C3380CC4-5D6E-409C-BE32-E72D297353CC}">
              <c16:uniqueId val="{00000005-2D2B-4A49-A318-FF0670CF3FD8}"/>
            </c:ext>
          </c:extLst>
        </c:ser>
        <c:ser>
          <c:idx val="1"/>
          <c:order val="1"/>
          <c:tx>
            <c:strRef>
              <c:f>Sheet1!$C$1</c:f>
              <c:strCache>
                <c:ptCount val="1"/>
                <c:pt idx="0">
                  <c:v>Gen AI</c:v>
                </c:pt>
              </c:strCache>
            </c:strRef>
          </c:tx>
          <c:spPr>
            <a:solidFill>
              <a:srgbClr val="0F283E"/>
            </a:solidFill>
            <a:ln>
              <a:solidFill>
                <a:srgbClr val="0F283E"/>
              </a:solidFill>
            </a:ln>
          </c:spPr>
          <c:invertIfNegative val="0"/>
          <c:dLbls>
            <c:dLbl>
              <c:idx val="0"/>
              <c:numFmt formatCode="#,##0%" sourceLinked="0"/>
              <c:spPr/>
              <c:txPr>
                <a:bodyPr/>
                <a:lstStyle/>
                <a:p>
                  <a:pPr>
                    <a:defRPr sz="1100" b="0" smtId="4294967295">
                      <a:solidFill>
                        <a:srgbClr val="0F2741"/>
                      </a:solidFill>
                      <a:latin typeface="Open Sans"/>
                    </a:defRPr>
                  </a:pPr>
                  <a:endParaRPr lang="en-US"/>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6-2D2B-4A49-A318-FF0670CF3FD8}"/>
                </c:ext>
              </c:extLst>
            </c:dLbl>
            <c:dLbl>
              <c:idx val="1"/>
              <c:numFmt formatCode="#,##0%" sourceLinked="0"/>
              <c:spPr/>
              <c:txPr>
                <a:bodyPr/>
                <a:lstStyle/>
                <a:p>
                  <a:pPr>
                    <a:defRPr sz="1100" b="0" smtId="4294967295">
                      <a:solidFill>
                        <a:srgbClr val="0F2741"/>
                      </a:solidFill>
                      <a:latin typeface="Open Sans"/>
                    </a:defRPr>
                  </a:pPr>
                  <a:endParaRPr lang="en-US"/>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7-2D2B-4A49-A318-FF0670CF3FD8}"/>
                </c:ext>
              </c:extLst>
            </c:dLbl>
            <c:dLbl>
              <c:idx val="2"/>
              <c:numFmt formatCode="#,##0%" sourceLinked="0"/>
              <c:spPr/>
              <c:txPr>
                <a:bodyPr/>
                <a:lstStyle/>
                <a:p>
                  <a:pPr>
                    <a:defRPr sz="1100" b="0" smtId="4294967295">
                      <a:solidFill>
                        <a:srgbClr val="0F2741"/>
                      </a:solidFill>
                      <a:latin typeface="Open Sans"/>
                    </a:defRPr>
                  </a:pPr>
                  <a:endParaRPr lang="en-US"/>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8-2D2B-4A49-A318-FF0670CF3FD8}"/>
                </c:ext>
              </c:extLst>
            </c:dLbl>
            <c:dLbl>
              <c:idx val="3"/>
              <c:numFmt formatCode="#,##0%" sourceLinked="0"/>
              <c:spPr/>
              <c:txPr>
                <a:bodyPr/>
                <a:lstStyle/>
                <a:p>
                  <a:pPr>
                    <a:defRPr sz="1100" b="0" smtId="4294967295">
                      <a:solidFill>
                        <a:srgbClr val="0F2741"/>
                      </a:solidFill>
                      <a:latin typeface="Open Sans"/>
                    </a:defRPr>
                  </a:pPr>
                  <a:endParaRPr lang="en-US"/>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9-2D2B-4A49-A318-FF0670CF3FD8}"/>
                </c:ext>
              </c:extLst>
            </c:dLbl>
            <c:dLbl>
              <c:idx val="4"/>
              <c:numFmt formatCode="#,##0%" sourceLinked="0"/>
              <c:spPr/>
              <c:txPr>
                <a:bodyPr/>
                <a:lstStyle/>
                <a:p>
                  <a:pPr>
                    <a:defRPr sz="1100" b="0" smtId="4294967295">
                      <a:solidFill>
                        <a:srgbClr val="0F2741"/>
                      </a:solidFill>
                      <a:latin typeface="Open Sans"/>
                    </a:defRPr>
                  </a:pPr>
                  <a:endParaRPr lang="en-US"/>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A-2D2B-4A49-A318-FF0670CF3FD8}"/>
                </c:ext>
              </c:extLst>
            </c:dLbl>
            <c:spPr>
              <a:noFill/>
              <a:ln>
                <a:noFill/>
              </a:ln>
              <a:effectLst/>
            </c:spPr>
            <c:txPr>
              <a:bodyPr/>
              <a:lstStyle/>
              <a:p>
                <a:pPr>
                  <a:defRPr sz="1100" b="0" smtId="4294967295">
                    <a:solidFill>
                      <a:srgbClr val="0F2741"/>
                    </a:solidFill>
                    <a:latin typeface="Open Sans"/>
                  </a:defRPr>
                </a:pPr>
                <a:endParaRPr lang="en-US"/>
              </a:p>
            </c:txPr>
            <c:showLegendKey val="0"/>
            <c:showVal val="1"/>
            <c:showCatName val="0"/>
            <c:showSerName val="0"/>
            <c:showPercent val="0"/>
            <c:showBubbleSize val="0"/>
            <c:showLeaderLines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15:showLeaderLines val="0"/>
              </c:ext>
            </c:extLst>
          </c:dLbls>
          <c:cat>
            <c:strRef>
              <c:f>Sheet1!$A$2:$A$6</c:f>
              <c:strCache>
                <c:ptCount val="5"/>
                <c:pt idx="0">
                  <c:v>Almost never</c:v>
                </c:pt>
                <c:pt idx="1">
                  <c:v>Rarely</c:v>
                </c:pt>
                <c:pt idx="2">
                  <c:v>Sometimes</c:v>
                </c:pt>
                <c:pt idx="3">
                  <c:v>Often</c:v>
                </c:pt>
                <c:pt idx="4">
                  <c:v>Almost always</c:v>
                </c:pt>
              </c:strCache>
            </c:strRef>
          </c:cat>
          <c:val>
            <c:numRef>
              <c:f>Sheet1!$C$2:$C$6</c:f>
              <c:numCache>
                <c:formatCode>General</c:formatCode>
                <c:ptCount val="5"/>
                <c:pt idx="0">
                  <c:v>0.05</c:v>
                </c:pt>
                <c:pt idx="1">
                  <c:v>0.55000000000000004</c:v>
                </c:pt>
                <c:pt idx="2">
                  <c:v>0.2</c:v>
                </c:pt>
                <c:pt idx="3">
                  <c:v>0.2</c:v>
                </c:pt>
                <c:pt idx="4">
                  <c:v>0</c:v>
                </c:pt>
              </c:numCache>
            </c:numRef>
          </c:val>
          <c:extLst>
            <c:ext xmlns:c16="http://schemas.microsoft.com/office/drawing/2014/chart" uri="{C3380CC4-5D6E-409C-BE32-E72D297353CC}">
              <c16:uniqueId val="{0000000B-2D2B-4A49-A318-FF0670CF3FD8}"/>
            </c:ext>
          </c:extLst>
        </c:ser>
        <c:dLbls>
          <c:showLegendKey val="0"/>
          <c:showVal val="0"/>
          <c:showCatName val="0"/>
          <c:showSerName val="0"/>
          <c:showPercent val="0"/>
          <c:showBubbleSize val="0"/>
        </c:dLbls>
        <c:gapWidth val="80"/>
        <c:overlap val="-30"/>
        <c:axId val="67451136"/>
        <c:axId val="66437120"/>
      </c:barChart>
      <c:catAx>
        <c:axId val="67451136"/>
        <c:scaling>
          <c:orientation val="minMax"/>
        </c:scaling>
        <c:delete val="0"/>
        <c:axPos val="b"/>
        <c:numFmt formatCode="General" sourceLinked="0"/>
        <c:majorTickMark val="none"/>
        <c:minorTickMark val="none"/>
        <c:tickLblPos val="low"/>
        <c:spPr>
          <a:ln w="25400">
            <a:solidFill>
              <a:srgbClr val="000000"/>
            </a:solidFill>
          </a:ln>
        </c:spPr>
        <c:txPr>
          <a:bodyPr/>
          <a:lstStyle/>
          <a:p>
            <a:pPr>
              <a:defRPr sz="1100" b="0" smtId="4294967295">
                <a:solidFill>
                  <a:srgbClr val="0F2741"/>
                </a:solidFill>
                <a:latin typeface="Open Sans"/>
              </a:defRPr>
            </a:pPr>
            <a:endParaRPr lang="en-US"/>
          </a:p>
        </c:txPr>
        <c:crossAx val="66437120"/>
        <c:crosses val="autoZero"/>
        <c:auto val="0"/>
        <c:lblAlgn val="ctr"/>
        <c:lblOffset val="100"/>
        <c:noMultiLvlLbl val="0"/>
      </c:catAx>
      <c:valAx>
        <c:axId val="66437120"/>
        <c:scaling>
          <c:orientation val="minMax"/>
          <c:min val="0"/>
        </c:scaling>
        <c:delete val="0"/>
        <c:axPos val="l"/>
        <c:majorGridlines>
          <c:spPr>
            <a:ln w="9525">
              <a:solidFill>
                <a:srgbClr val="2F2F2F"/>
              </a:solidFill>
              <a:prstDash val="dot"/>
            </a:ln>
          </c:spPr>
        </c:majorGridlines>
        <c:title>
          <c:tx>
            <c:rich>
              <a:bodyPr/>
              <a:lstStyle/>
              <a:p>
                <a:pPr>
                  <a:defRPr/>
                </a:pPr>
                <a:r>
                  <a:rPr lang="en-IN" sz="1100" b="0">
                    <a:solidFill>
                      <a:srgbClr val="0F2741"/>
                    </a:solidFill>
                    <a:latin typeface="Open Sans"/>
                  </a:rPr>
                  <a:t>Share of respondents</a:t>
                </a:r>
              </a:p>
            </c:rich>
          </c:tx>
          <c:overlay val="0"/>
        </c:title>
        <c:numFmt formatCode="#,##0%" sourceLinked="0"/>
        <c:majorTickMark val="none"/>
        <c:minorTickMark val="none"/>
        <c:tickLblPos val="low"/>
        <c:spPr>
          <a:ln>
            <a:noFill/>
          </a:ln>
        </c:spPr>
        <c:txPr>
          <a:bodyPr/>
          <a:lstStyle/>
          <a:p>
            <a:pPr>
              <a:defRPr sz="1100" b="0" smtId="4294967295">
                <a:solidFill>
                  <a:srgbClr val="0F2741"/>
                </a:solidFill>
                <a:latin typeface="Open Sans"/>
              </a:defRPr>
            </a:pPr>
            <a:endParaRPr lang="en-US"/>
          </a:p>
        </c:txPr>
        <c:crossAx val="67451136"/>
        <c:crosses val="autoZero"/>
        <c:crossBetween val="between"/>
      </c:valAx>
    </c:plotArea>
    <c:legend>
      <c:legendPos val="t"/>
      <c:overlay val="0"/>
      <c:txPr>
        <a:bodyPr/>
        <a:lstStyle/>
        <a:p>
          <a:pPr>
            <a:defRPr sz="1100" smtId="4294967295">
              <a:solidFill>
                <a:srgbClr val="0F2741"/>
              </a:solidFill>
              <a:latin typeface="Open Sans"/>
            </a:defRPr>
          </a:pPr>
          <a:endParaRPr lang="en-US"/>
        </a:p>
      </c:txPr>
    </c:legend>
    <c:plotVisOnly val="1"/>
    <c:dispBlanksAs val="gap"/>
    <c:showDLblsOverMax val="1"/>
  </c:chart>
  <c:txPr>
    <a:bodyPr/>
    <a:lstStyle/>
    <a:p>
      <a:pPr>
        <a:defRPr sz="1800" smtId="4294967295"/>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1E865E-B8F3-40E7-8238-EE65423A3E6B}" type="datetimeFigureOut">
              <a:rPr lang="en-IN" smtClean="0"/>
              <a:t>17-03-2025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499EF2-A4FF-4E45-A890-F39968BB7F26}" type="slidenum">
              <a:rPr lang="en-IN" smtClean="0"/>
              <a:t>‹#›</a:t>
            </a:fld>
            <a:endParaRPr lang="en-IN"/>
          </a:p>
        </p:txBody>
      </p:sp>
    </p:spTree>
    <p:extLst>
      <p:ext uri="{BB962C8B-B14F-4D97-AF65-F5344CB8AC3E}">
        <p14:creationId xmlns:p14="http://schemas.microsoft.com/office/powerpoint/2010/main" val="3724241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www.statista.com/statistics/1411472/commerical-leader-use-of-gen-ai" TargetMode="External"/><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chart" Target="../charts/chart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www.statista.com/statistics/1411472/commerical-leader-use-of-gen-ai" TargetMode="External"/><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4.emf"/><Relationship Id="rId5" Type="http://schemas.openxmlformats.org/officeDocument/2006/relationships/chart" Target="../charts/chart3.xml"/><Relationship Id="rId4" Type="http://schemas.openxmlformats.org/officeDocument/2006/relationships/chart" Target="../charts/chart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7" name="New shape">
            <a:extLst>
              <a:ext uri="{FF2B5EF4-FFF2-40B4-BE49-F238E27FC236}">
                <a16:creationId xmlns:a16="http://schemas.microsoft.com/office/drawing/2014/main" id="{575324E4-F7CF-6512-F2E7-1FA1F1FEC208}"/>
              </a:ext>
            </a:extLst>
          </p:cNvPr>
          <p:cNvSpPr/>
          <p:nvPr userDrawn="1"/>
        </p:nvSpPr>
        <p:spPr>
          <a:xfrm>
            <a:off x="-7200" y="-7200"/>
            <a:ext cx="12211200" cy="54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2" name="New shape">
            <a:extLst>
              <a:ext uri="{FF2B5EF4-FFF2-40B4-BE49-F238E27FC236}">
                <a16:creationId xmlns:a16="http://schemas.microsoft.com/office/drawing/2014/main" id="{344C8295-6366-256A-4310-52484FA17D0A}"/>
              </a:ext>
            </a:extLst>
          </p:cNvPr>
          <p:cNvSpPr/>
          <p:nvPr userDrawn="1"/>
        </p:nvSpPr>
        <p:spPr>
          <a:xfrm>
            <a:off x="7419600" y="-10800"/>
            <a:ext cx="4784400" cy="68796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8" name="Picture 77">
            <a:extLst>
              <a:ext uri="{FF2B5EF4-FFF2-40B4-BE49-F238E27FC236}">
                <a16:creationId xmlns:a16="http://schemas.microsoft.com/office/drawing/2014/main" id="{377CC7D0-0209-632C-61BD-883DB02497DE}"/>
              </a:ext>
            </a:extLst>
          </p:cNvPr>
          <p:cNvPicPr>
            <a:picLocks noChangeAspect="1"/>
          </p:cNvPicPr>
          <p:nvPr userDrawn="1"/>
        </p:nvPicPr>
        <p:blipFill>
          <a:blip r:embed="rId4"/>
          <a:stretch>
            <a:fillRect/>
          </a:stretch>
        </p:blipFill>
        <p:spPr>
          <a:xfrm>
            <a:off x="496800" y="5989254"/>
            <a:ext cx="941475" cy="635367"/>
          </a:xfrm>
          <a:prstGeom prst="rect">
            <a:avLst/>
          </a:prstGeom>
        </p:spPr>
      </p:pic>
      <p:sp>
        <p:nvSpPr>
          <p:cNvPr id="3" name="Text Placeholder 2">
            <a:extLst>
              <a:ext uri="{FF2B5EF4-FFF2-40B4-BE49-F238E27FC236}">
                <a16:creationId xmlns:a16="http://schemas.microsoft.com/office/drawing/2014/main" id="{98298D4B-3331-68E9-62A6-0D387500C827}"/>
              </a:ext>
            </a:extLst>
          </p:cNvPr>
          <p:cNvSpPr>
            <a:spLocks noGrp="1"/>
          </p:cNvSpPr>
          <p:nvPr>
            <p:ph type="body" sz="quarter" idx="10"/>
          </p:nvPr>
        </p:nvSpPr>
        <p:spPr>
          <a:xfrm>
            <a:off x="496888" y="2075688"/>
            <a:ext cx="7019925" cy="1573213"/>
          </a:xfrm>
          <a:prstGeom prst="rect">
            <a:avLst/>
          </a:prstGeom>
        </p:spPr>
        <p:txBody>
          <a:bodyPr/>
          <a:lstStyle>
            <a:lvl1pPr marL="0" indent="0">
              <a:lnSpc>
                <a:spcPct val="150000"/>
              </a:lnSpc>
              <a:buNone/>
              <a:defRPr lang="en-US" sz="2400" kern="1200" dirty="0" smtClean="0">
                <a:solidFill>
                  <a:srgbClr val="0F2741"/>
                </a:solidFill>
                <a:latin typeface="Open Sans Light"/>
                <a:ea typeface="+mn-ea"/>
                <a:cs typeface="+mn-cs"/>
              </a:defRPr>
            </a:lvl1pPr>
            <a:lvl2pPr marL="457200" indent="0">
              <a:buNone/>
              <a:defRPr lang="en-US" sz="2400" kern="1200" dirty="0" smtClean="0">
                <a:solidFill>
                  <a:srgbClr val="0F2741"/>
                </a:solidFill>
                <a:latin typeface="Open Sans Light"/>
                <a:ea typeface="+mn-ea"/>
                <a:cs typeface="+mn-cs"/>
              </a:defRPr>
            </a:lvl2pPr>
            <a:lvl3pPr marL="914400" indent="0">
              <a:buNone/>
              <a:defRPr lang="en-US" sz="2400" kern="1200" dirty="0" smtClean="0">
                <a:solidFill>
                  <a:srgbClr val="0F2741"/>
                </a:solidFill>
                <a:latin typeface="Open Sans Light"/>
                <a:ea typeface="+mn-ea"/>
                <a:cs typeface="+mn-cs"/>
              </a:defRPr>
            </a:lvl3pPr>
            <a:lvl4pPr marL="1371600" indent="0">
              <a:buNone/>
              <a:defRPr lang="en-US" sz="2400" kern="1200" dirty="0" smtClean="0">
                <a:solidFill>
                  <a:srgbClr val="0F2741"/>
                </a:solidFill>
                <a:latin typeface="Open Sans Light"/>
                <a:ea typeface="+mn-ea"/>
                <a:cs typeface="+mn-cs"/>
              </a:defRPr>
            </a:lvl4pPr>
            <a:lvl5pPr marL="1828800" indent="0">
              <a:buNone/>
              <a:defRPr lang="en-IN" sz="2400" kern="1200" dirty="0">
                <a:solidFill>
                  <a:srgbClr val="0F2741"/>
                </a:solidFill>
                <a:latin typeface="Open Sans Ligh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76ED1315-5C2E-6F8C-AAFF-B9FFAD84E220}"/>
              </a:ext>
            </a:extLst>
          </p:cNvPr>
          <p:cNvSpPr>
            <a:spLocks noGrp="1"/>
          </p:cNvSpPr>
          <p:nvPr>
            <p:ph type="body" sz="quarter" idx="11"/>
          </p:nvPr>
        </p:nvSpPr>
        <p:spPr>
          <a:xfrm>
            <a:off x="485400" y="1627376"/>
            <a:ext cx="6934200" cy="309563"/>
          </a:xfrm>
          <a:prstGeom prst="rect">
            <a:avLst/>
          </a:prstGeom>
        </p:spPr>
        <p:txBody>
          <a:bodyPr/>
          <a:lstStyle>
            <a:lvl1pPr marL="0" indent="0">
              <a:buNone/>
              <a:defRPr lang="en-IN" sz="1400" b="1" kern="1200" dirty="0">
                <a:solidFill>
                  <a:srgbClr val="0077D5"/>
                </a:solidFill>
                <a:latin typeface="Open Sans"/>
                <a:ea typeface="+mn-ea"/>
                <a:cs typeface="+mn-cs"/>
              </a:defRPr>
            </a:lvl1pPr>
            <a:lvl2pPr>
              <a:defRPr lang="en-US" smtClean="0"/>
            </a:lvl2pPr>
            <a:lvl3pPr>
              <a:defRPr lang="en-US" smtClean="0"/>
            </a:lvl3pPr>
            <a:lvl4pPr>
              <a:defRPr lang="en-US" smtClean="0"/>
            </a:lvl4pPr>
            <a:lvl5pPr>
              <a:defRPr lang="en-IN"/>
            </a:lvl5pPr>
          </a:lstStyle>
          <a:p>
            <a:pPr lvl="0"/>
            <a:r>
              <a:rPr lang="en-US"/>
              <a:t>Click to edit Master text styles</a:t>
            </a: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087B031-DD27-1F53-A90F-00DD3E619A8C}"/>
              </a:ext>
            </a:extLst>
          </p:cNvPr>
          <p:cNvSpPr>
            <a:spLocks noGrp="1"/>
          </p:cNvSpPr>
          <p:nvPr>
            <p:ph type="sldNum" sz="quarter" idx="10"/>
          </p:nvPr>
        </p:nvSpPr>
        <p:spPr>
          <a:xfrm>
            <a:off x="152400" y="6174000"/>
            <a:ext cx="457200" cy="342000"/>
          </a:xfrm>
          <a:prstGeom prst="rect">
            <a:avLst/>
          </a:prstGeom>
        </p:spPr>
        <p:txBody>
          <a:bodyPr/>
          <a:lstStyle/>
          <a:p>
            <a:fld id="{93AE1883-0942-4AA3-9DB2-9C7C3A0314B1}" type="slidenum">
              <a:rPr lang="en-US" smtClean="0"/>
              <a:pPr/>
              <a:t>‹#›</a:t>
            </a:fld>
            <a:endParaRPr lang="en-US" dirty="0"/>
          </a:p>
        </p:txBody>
      </p:sp>
      <p:pic>
        <p:nvPicPr>
          <p:cNvPr id="2" name="Picture 1">
            <a:extLst>
              <a:ext uri="{FF2B5EF4-FFF2-40B4-BE49-F238E27FC236}">
                <a16:creationId xmlns:a16="http://schemas.microsoft.com/office/drawing/2014/main" id="{E4A6A1EC-98F2-1FDC-F35A-087A7756023E}"/>
              </a:ext>
            </a:extLst>
          </p:cNvPr>
          <p:cNvPicPr>
            <a:picLocks noChangeAspect="1"/>
          </p:cNvPicPr>
          <p:nvPr userDrawn="1"/>
        </p:nvPicPr>
        <p:blipFill>
          <a:blip r:embed="rId2"/>
          <a:stretch>
            <a:fillRect/>
          </a:stretch>
        </p:blipFill>
        <p:spPr>
          <a:xfrm>
            <a:off x="4831931" y="2575926"/>
            <a:ext cx="2528137" cy="1706147"/>
          </a:xfrm>
          <a:prstGeom prst="rect">
            <a:avLst/>
          </a:prstGeom>
        </p:spPr>
      </p:pic>
    </p:spTree>
    <p:extLst>
      <p:ext uri="{BB962C8B-B14F-4D97-AF65-F5344CB8AC3E}">
        <p14:creationId xmlns:p14="http://schemas.microsoft.com/office/powerpoint/2010/main" val="255554385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ody">
    <p:spTree>
      <p:nvGrpSpPr>
        <p:cNvPr id="1" name=""/>
        <p:cNvGrpSpPr/>
        <p:nvPr/>
      </p:nvGrpSpPr>
      <p:grpSpPr>
        <a:xfrm>
          <a:off x="0" y="0"/>
          <a:ext cx="0" cy="0"/>
          <a:chOff x="0" y="0"/>
          <a:chExt cx="0" cy="0"/>
        </a:xfrm>
      </p:grpSpPr>
      <p:sp>
        <p:nvSpPr>
          <p:cNvPr id="10" name="New shape">
            <a:extLst>
              <a:ext uri="{FF2B5EF4-FFF2-40B4-BE49-F238E27FC236}">
                <a16:creationId xmlns:a16="http://schemas.microsoft.com/office/drawing/2014/main" id="{26C790A7-57CA-988C-C366-3B369FA1ABAD}"/>
              </a:ext>
            </a:extLst>
          </p:cNvPr>
          <p:cNvSpPr/>
          <p:nvPr userDrawn="1"/>
        </p:nvSpPr>
        <p:spPr>
          <a:xfrm>
            <a:off x="885600" y="6220799"/>
            <a:ext cx="9096600" cy="527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normAutofit/>
          </a:bodyPr>
          <a:lstStyle/>
          <a:p>
            <a:pPr algn="l">
              <a:lnSpc>
                <a:spcPct val="100000"/>
              </a:lnSpc>
              <a:spcAft>
                <a:spcPct val="20000"/>
              </a:spcAft>
            </a:pPr>
            <a:endParaRPr sz="600">
              <a:solidFill>
                <a:srgbClr val="455F7C"/>
              </a:solidFill>
              <a:latin typeface="Open Sans"/>
            </a:endParaRPr>
          </a:p>
        </p:txBody>
      </p:sp>
      <p:sp>
        <p:nvSpPr>
          <p:cNvPr id="16" name="Slide Number Placeholder 5">
            <a:extLst>
              <a:ext uri="{FF2B5EF4-FFF2-40B4-BE49-F238E27FC236}">
                <a16:creationId xmlns:a16="http://schemas.microsoft.com/office/drawing/2014/main" id="{326BB679-C8BC-F35F-B677-D69DC4B9C779}"/>
              </a:ext>
            </a:extLst>
          </p:cNvPr>
          <p:cNvSpPr>
            <a:spLocks noGrp="1"/>
          </p:cNvSpPr>
          <p:nvPr>
            <p:ph type="sldNum" sz="quarter" idx="4"/>
          </p:nvPr>
        </p:nvSpPr>
        <p:spPr>
          <a:xfrm>
            <a:off x="152400" y="6174000"/>
            <a:ext cx="457200" cy="342000"/>
          </a:xfrm>
          <a:prstGeom prst="rect">
            <a:avLst/>
          </a:prstGeom>
        </p:spPr>
        <p:txBody>
          <a:bodyPr/>
          <a:lstStyle>
            <a:lvl1pPr>
              <a:defRPr sz="1400"/>
            </a:lvl1pPr>
          </a:lstStyle>
          <a:p>
            <a:fld id="{93AE1883-0942-4AA3-9DB2-9C7C3A0314B1}" type="slidenum">
              <a:rPr lang="en-US" smtClean="0"/>
              <a:pPr/>
              <a:t>‹#›</a:t>
            </a:fld>
            <a:endParaRPr lang="en-US" dirty="0"/>
          </a:p>
        </p:txBody>
      </p:sp>
      <p:sp>
        <p:nvSpPr>
          <p:cNvPr id="17" name="New shape">
            <a:extLst>
              <a:ext uri="{FF2B5EF4-FFF2-40B4-BE49-F238E27FC236}">
                <a16:creationId xmlns:a16="http://schemas.microsoft.com/office/drawing/2014/main" id="{0FCABBBE-671D-C393-4653-9FC28B4F9E8E}"/>
              </a:ext>
            </a:extLst>
          </p:cNvPr>
          <p:cNvSpPr/>
          <p:nvPr userDrawn="1"/>
        </p:nvSpPr>
        <p:spPr>
          <a:xfrm>
            <a:off x="500400" y="6228000"/>
            <a:ext cx="50400" cy="234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Text Placeholder 2">
            <a:extLst>
              <a:ext uri="{FF2B5EF4-FFF2-40B4-BE49-F238E27FC236}">
                <a16:creationId xmlns:a16="http://schemas.microsoft.com/office/drawing/2014/main" id="{26BD4A40-C758-1EA3-15EB-F795F5BBB7D5}"/>
              </a:ext>
            </a:extLst>
          </p:cNvPr>
          <p:cNvSpPr>
            <a:spLocks noGrp="1"/>
          </p:cNvSpPr>
          <p:nvPr>
            <p:ph type="body" sz="quarter" idx="10"/>
          </p:nvPr>
        </p:nvSpPr>
        <p:spPr>
          <a:xfrm>
            <a:off x="586800" y="428850"/>
            <a:ext cx="11196725" cy="795599"/>
          </a:xfrm>
          <a:prstGeom prst="rect">
            <a:avLst/>
          </a:prstGeom>
        </p:spPr>
        <p:txBody>
          <a:bodyPr/>
          <a:lstStyle>
            <a:lvl1pPr marL="0" indent="0">
              <a:buNone/>
              <a:defRPr lang="en-US" sz="2500" kern="1200" dirty="0" smtClean="0">
                <a:solidFill>
                  <a:srgbClr val="0F2741"/>
                </a:solidFill>
                <a:latin typeface="Open Sans Light"/>
                <a:ea typeface="+mn-ea"/>
                <a:cs typeface="+mn-cs"/>
              </a:defRPr>
            </a:lvl1pPr>
            <a:lvl2pPr marL="457200" indent="0">
              <a:buNone/>
              <a:defRPr lang="en-US" sz="2500" kern="1200" dirty="0" smtClean="0">
                <a:solidFill>
                  <a:srgbClr val="0F2741"/>
                </a:solidFill>
                <a:latin typeface="Open Sans Light"/>
                <a:ea typeface="+mn-ea"/>
                <a:cs typeface="+mn-cs"/>
              </a:defRPr>
            </a:lvl2pPr>
            <a:lvl3pPr marL="914400" indent="0">
              <a:buNone/>
              <a:defRPr lang="en-US" sz="2500" kern="1200" dirty="0" smtClean="0">
                <a:solidFill>
                  <a:srgbClr val="0F2741"/>
                </a:solidFill>
                <a:latin typeface="Open Sans Light"/>
                <a:ea typeface="+mn-ea"/>
                <a:cs typeface="+mn-cs"/>
              </a:defRPr>
            </a:lvl3pPr>
            <a:lvl4pPr marL="1371600" indent="0">
              <a:buNone/>
              <a:defRPr lang="en-US" sz="2500" kern="1200" dirty="0" smtClean="0">
                <a:solidFill>
                  <a:srgbClr val="0F2741"/>
                </a:solidFill>
                <a:latin typeface="Open Sans Light"/>
                <a:ea typeface="+mn-ea"/>
                <a:cs typeface="+mn-cs"/>
              </a:defRPr>
            </a:lvl4pPr>
            <a:lvl5pPr marL="1828800" indent="0">
              <a:buNone/>
              <a:defRPr lang="en-IN" sz="2500" kern="1200" dirty="0">
                <a:solidFill>
                  <a:srgbClr val="0F2741"/>
                </a:solidFill>
                <a:latin typeface="Open Sans Light"/>
                <a:ea typeface="+mn-ea"/>
                <a:cs typeface="+mn-cs"/>
              </a:defRPr>
            </a:lvl5pPr>
          </a:lstStyle>
          <a:p>
            <a:pPr lvl="0"/>
            <a:r>
              <a:rPr lang="en-US"/>
              <a:t>Click to edit Master text styles</a:t>
            </a:r>
          </a:p>
          <a:p>
            <a:pPr lvl="1"/>
            <a:r>
              <a:rPr lang="en-US"/>
              <a:t>Second level</a:t>
            </a:r>
          </a:p>
        </p:txBody>
      </p:sp>
      <p:sp>
        <p:nvSpPr>
          <p:cNvPr id="5" name="Text Placeholder 4">
            <a:extLst>
              <a:ext uri="{FF2B5EF4-FFF2-40B4-BE49-F238E27FC236}">
                <a16:creationId xmlns:a16="http://schemas.microsoft.com/office/drawing/2014/main" id="{EEB820DD-1F69-283A-731C-61F1BFF2DA03}"/>
              </a:ext>
            </a:extLst>
          </p:cNvPr>
          <p:cNvSpPr>
            <a:spLocks noGrp="1"/>
          </p:cNvSpPr>
          <p:nvPr>
            <p:ph type="body" sz="quarter" idx="11"/>
          </p:nvPr>
        </p:nvSpPr>
        <p:spPr>
          <a:xfrm>
            <a:off x="609600" y="1310947"/>
            <a:ext cx="11196637" cy="242677"/>
          </a:xfrm>
          <a:prstGeom prst="rect">
            <a:avLst/>
          </a:prstGeom>
        </p:spPr>
        <p:txBody>
          <a:bodyPr/>
          <a:lstStyle>
            <a:lvl1pPr marL="0" indent="0">
              <a:buNone/>
              <a:defRPr lang="en-US" sz="1100" kern="1200" dirty="0" smtClean="0">
                <a:solidFill>
                  <a:srgbClr val="455F7C"/>
                </a:solidFill>
                <a:latin typeface="Open Sans"/>
                <a:ea typeface="+mn-ea"/>
                <a:cs typeface="+mn-cs"/>
              </a:defRPr>
            </a:lvl1pPr>
            <a:lvl2pPr marL="457200" indent="0">
              <a:buNone/>
              <a:defRPr lang="en-US" sz="1100" kern="1200" dirty="0" smtClean="0">
                <a:solidFill>
                  <a:srgbClr val="455F7C"/>
                </a:solidFill>
                <a:latin typeface="Open Sans"/>
                <a:ea typeface="+mn-ea"/>
                <a:cs typeface="+mn-cs"/>
              </a:defRPr>
            </a:lvl2pPr>
            <a:lvl3pPr marL="914400" indent="0">
              <a:buNone/>
              <a:defRPr lang="en-US" sz="1100" kern="1200" dirty="0" smtClean="0">
                <a:solidFill>
                  <a:srgbClr val="455F7C"/>
                </a:solidFill>
                <a:latin typeface="Open Sans"/>
                <a:ea typeface="+mn-ea"/>
                <a:cs typeface="+mn-cs"/>
              </a:defRPr>
            </a:lvl3pPr>
            <a:lvl4pPr marL="1371600" indent="0">
              <a:buNone/>
              <a:defRPr lang="en-US" sz="1100" kern="1200" dirty="0" smtClean="0">
                <a:solidFill>
                  <a:srgbClr val="455F7C"/>
                </a:solidFill>
                <a:latin typeface="Open Sans"/>
                <a:ea typeface="+mn-ea"/>
                <a:cs typeface="+mn-cs"/>
              </a:defRPr>
            </a:lvl4pPr>
            <a:lvl5pPr marL="1828800" indent="0">
              <a:buNone/>
              <a:defRPr lang="en-IN" sz="1100" kern="1200" dirty="0">
                <a:solidFill>
                  <a:srgbClr val="455F7C"/>
                </a:solidFill>
                <a:latin typeface="Open Sans"/>
                <a:ea typeface="+mn-ea"/>
                <a:cs typeface="+mn-cs"/>
              </a:defRPr>
            </a:lvl5pPr>
          </a:lstStyle>
          <a:p>
            <a:pPr lvl="0"/>
            <a:r>
              <a:rPr lang="en-US"/>
              <a:t>Click to edit Master text styles</a:t>
            </a:r>
          </a:p>
        </p:txBody>
      </p:sp>
      <p:sp>
        <p:nvSpPr>
          <p:cNvPr id="7" name="Text Placeholder 6">
            <a:extLst>
              <a:ext uri="{FF2B5EF4-FFF2-40B4-BE49-F238E27FC236}">
                <a16:creationId xmlns:a16="http://schemas.microsoft.com/office/drawing/2014/main" id="{DDABDC22-F85C-8D35-B113-A336FC68C5EF}"/>
              </a:ext>
            </a:extLst>
          </p:cNvPr>
          <p:cNvSpPr>
            <a:spLocks noGrp="1"/>
          </p:cNvSpPr>
          <p:nvPr>
            <p:ph type="body" sz="quarter" idx="12"/>
          </p:nvPr>
        </p:nvSpPr>
        <p:spPr>
          <a:xfrm>
            <a:off x="762000" y="6173788"/>
            <a:ext cx="10058400" cy="342900"/>
          </a:xfrm>
          <a:prstGeom prst="rect">
            <a:avLst/>
          </a:prstGeom>
        </p:spPr>
        <p:txBody>
          <a:bodyPr/>
          <a:lstStyle>
            <a:lvl1pPr marL="0" indent="0">
              <a:buNone/>
              <a:defRPr sz="8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8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8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8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ody_two">
    <p:spTree>
      <p:nvGrpSpPr>
        <p:cNvPr id="1" name=""/>
        <p:cNvGrpSpPr/>
        <p:nvPr/>
      </p:nvGrpSpPr>
      <p:grpSpPr>
        <a:xfrm>
          <a:off x="0" y="0"/>
          <a:ext cx="0" cy="0"/>
          <a:chOff x="0" y="0"/>
          <a:chExt cx="0" cy="0"/>
        </a:xfrm>
      </p:grpSpPr>
      <p:sp>
        <p:nvSpPr>
          <p:cNvPr id="10" name="New shape">
            <a:extLst>
              <a:ext uri="{FF2B5EF4-FFF2-40B4-BE49-F238E27FC236}">
                <a16:creationId xmlns:a16="http://schemas.microsoft.com/office/drawing/2014/main" id="{26C790A7-57CA-988C-C366-3B369FA1ABAD}"/>
              </a:ext>
            </a:extLst>
          </p:cNvPr>
          <p:cNvSpPr/>
          <p:nvPr userDrawn="1"/>
        </p:nvSpPr>
        <p:spPr>
          <a:xfrm>
            <a:off x="885600" y="6220799"/>
            <a:ext cx="9096600" cy="5275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normAutofit/>
          </a:bodyPr>
          <a:lstStyle/>
          <a:p>
            <a:pPr algn="l">
              <a:lnSpc>
                <a:spcPct val="100000"/>
              </a:lnSpc>
              <a:spcAft>
                <a:spcPct val="20000"/>
              </a:spcAft>
            </a:pPr>
            <a:endParaRPr sz="600">
              <a:solidFill>
                <a:srgbClr val="455F7C"/>
              </a:solidFill>
              <a:latin typeface="Open Sans"/>
            </a:endParaRPr>
          </a:p>
        </p:txBody>
      </p:sp>
      <p:sp>
        <p:nvSpPr>
          <p:cNvPr id="16" name="Slide Number Placeholder 5">
            <a:extLst>
              <a:ext uri="{FF2B5EF4-FFF2-40B4-BE49-F238E27FC236}">
                <a16:creationId xmlns:a16="http://schemas.microsoft.com/office/drawing/2014/main" id="{326BB679-C8BC-F35F-B677-D69DC4B9C779}"/>
              </a:ext>
            </a:extLst>
          </p:cNvPr>
          <p:cNvSpPr>
            <a:spLocks noGrp="1"/>
          </p:cNvSpPr>
          <p:nvPr>
            <p:ph type="sldNum" sz="quarter" idx="4"/>
          </p:nvPr>
        </p:nvSpPr>
        <p:spPr>
          <a:xfrm>
            <a:off x="152400" y="6174000"/>
            <a:ext cx="457200" cy="342000"/>
          </a:xfrm>
          <a:prstGeom prst="rect">
            <a:avLst/>
          </a:prstGeom>
        </p:spPr>
        <p:txBody>
          <a:bodyPr/>
          <a:lstStyle>
            <a:lvl1pPr>
              <a:defRPr sz="1400"/>
            </a:lvl1pPr>
          </a:lstStyle>
          <a:p>
            <a:fld id="{93AE1883-0942-4AA3-9DB2-9C7C3A0314B1}" type="slidenum">
              <a:rPr lang="en-US" smtClean="0"/>
              <a:pPr/>
              <a:t>‹#›</a:t>
            </a:fld>
            <a:endParaRPr lang="en-US" dirty="0"/>
          </a:p>
        </p:txBody>
      </p:sp>
      <p:sp>
        <p:nvSpPr>
          <p:cNvPr id="17" name="New shape">
            <a:extLst>
              <a:ext uri="{FF2B5EF4-FFF2-40B4-BE49-F238E27FC236}">
                <a16:creationId xmlns:a16="http://schemas.microsoft.com/office/drawing/2014/main" id="{0FCABBBE-671D-C393-4653-9FC28B4F9E8E}"/>
              </a:ext>
            </a:extLst>
          </p:cNvPr>
          <p:cNvSpPr/>
          <p:nvPr userDrawn="1"/>
        </p:nvSpPr>
        <p:spPr>
          <a:xfrm>
            <a:off x="500400" y="6228000"/>
            <a:ext cx="50400" cy="234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Text Placeholder 2">
            <a:extLst>
              <a:ext uri="{FF2B5EF4-FFF2-40B4-BE49-F238E27FC236}">
                <a16:creationId xmlns:a16="http://schemas.microsoft.com/office/drawing/2014/main" id="{26BD4A40-C758-1EA3-15EB-F795F5BBB7D5}"/>
              </a:ext>
            </a:extLst>
          </p:cNvPr>
          <p:cNvSpPr>
            <a:spLocks noGrp="1"/>
          </p:cNvSpPr>
          <p:nvPr>
            <p:ph type="body" sz="quarter" idx="10"/>
          </p:nvPr>
        </p:nvSpPr>
        <p:spPr>
          <a:xfrm>
            <a:off x="586800" y="428850"/>
            <a:ext cx="11196725" cy="795599"/>
          </a:xfrm>
          <a:prstGeom prst="rect">
            <a:avLst/>
          </a:prstGeom>
        </p:spPr>
        <p:txBody>
          <a:bodyPr/>
          <a:lstStyle>
            <a:lvl1pPr marL="0" indent="0">
              <a:buNone/>
              <a:defRPr lang="en-US" sz="2500" kern="1200" dirty="0" smtClean="0">
                <a:solidFill>
                  <a:srgbClr val="0F2741"/>
                </a:solidFill>
                <a:latin typeface="Open Sans Light"/>
                <a:ea typeface="+mn-ea"/>
                <a:cs typeface="+mn-cs"/>
              </a:defRPr>
            </a:lvl1pPr>
            <a:lvl2pPr marL="457200" indent="0">
              <a:buNone/>
              <a:defRPr lang="en-US" sz="2500" kern="1200" dirty="0" smtClean="0">
                <a:solidFill>
                  <a:srgbClr val="0F2741"/>
                </a:solidFill>
                <a:latin typeface="Open Sans Light"/>
                <a:ea typeface="+mn-ea"/>
                <a:cs typeface="+mn-cs"/>
              </a:defRPr>
            </a:lvl2pPr>
            <a:lvl3pPr marL="914400" indent="0">
              <a:buNone/>
              <a:defRPr lang="en-US" sz="2500" kern="1200" dirty="0" smtClean="0">
                <a:solidFill>
                  <a:srgbClr val="0F2741"/>
                </a:solidFill>
                <a:latin typeface="Open Sans Light"/>
                <a:ea typeface="+mn-ea"/>
                <a:cs typeface="+mn-cs"/>
              </a:defRPr>
            </a:lvl3pPr>
            <a:lvl4pPr marL="1371600" indent="0">
              <a:buNone/>
              <a:defRPr lang="en-US" sz="2500" kern="1200" dirty="0" smtClean="0">
                <a:solidFill>
                  <a:srgbClr val="0F2741"/>
                </a:solidFill>
                <a:latin typeface="Open Sans Light"/>
                <a:ea typeface="+mn-ea"/>
                <a:cs typeface="+mn-cs"/>
              </a:defRPr>
            </a:lvl4pPr>
            <a:lvl5pPr marL="1828800" indent="0">
              <a:buNone/>
              <a:defRPr lang="en-IN" sz="2500" kern="1200" dirty="0">
                <a:solidFill>
                  <a:srgbClr val="0F2741"/>
                </a:solidFill>
                <a:latin typeface="Open Sans Light"/>
                <a:ea typeface="+mn-ea"/>
                <a:cs typeface="+mn-cs"/>
              </a:defRPr>
            </a:lvl5pPr>
          </a:lstStyle>
          <a:p>
            <a:pPr lvl="0"/>
            <a:r>
              <a:rPr lang="en-US"/>
              <a:t>Click to edit Master text styles</a:t>
            </a:r>
          </a:p>
          <a:p>
            <a:pPr lvl="1"/>
            <a:r>
              <a:rPr lang="en-US"/>
              <a:t>Second level</a:t>
            </a:r>
          </a:p>
        </p:txBody>
      </p:sp>
      <p:sp>
        <p:nvSpPr>
          <p:cNvPr id="5" name="Text Placeholder 4">
            <a:extLst>
              <a:ext uri="{FF2B5EF4-FFF2-40B4-BE49-F238E27FC236}">
                <a16:creationId xmlns:a16="http://schemas.microsoft.com/office/drawing/2014/main" id="{EEB820DD-1F69-283A-731C-61F1BFF2DA03}"/>
              </a:ext>
            </a:extLst>
          </p:cNvPr>
          <p:cNvSpPr>
            <a:spLocks noGrp="1"/>
          </p:cNvSpPr>
          <p:nvPr>
            <p:ph type="body" sz="quarter" idx="11"/>
          </p:nvPr>
        </p:nvSpPr>
        <p:spPr>
          <a:xfrm>
            <a:off x="609600" y="1310947"/>
            <a:ext cx="11196637" cy="242677"/>
          </a:xfrm>
          <a:prstGeom prst="rect">
            <a:avLst/>
          </a:prstGeom>
        </p:spPr>
        <p:txBody>
          <a:bodyPr/>
          <a:lstStyle>
            <a:lvl1pPr marL="0" indent="0">
              <a:buNone/>
              <a:defRPr lang="en-US" sz="1100" kern="1200" dirty="0" smtClean="0">
                <a:solidFill>
                  <a:srgbClr val="455F7C"/>
                </a:solidFill>
                <a:latin typeface="Open Sans"/>
                <a:ea typeface="+mn-ea"/>
                <a:cs typeface="+mn-cs"/>
              </a:defRPr>
            </a:lvl1pPr>
            <a:lvl2pPr marL="457200" indent="0">
              <a:buNone/>
              <a:defRPr lang="en-US" sz="1100" kern="1200" dirty="0" smtClean="0">
                <a:solidFill>
                  <a:srgbClr val="455F7C"/>
                </a:solidFill>
                <a:latin typeface="Open Sans"/>
                <a:ea typeface="+mn-ea"/>
                <a:cs typeface="+mn-cs"/>
              </a:defRPr>
            </a:lvl2pPr>
            <a:lvl3pPr marL="914400" indent="0">
              <a:buNone/>
              <a:defRPr lang="en-US" sz="1100" kern="1200" dirty="0" smtClean="0">
                <a:solidFill>
                  <a:srgbClr val="455F7C"/>
                </a:solidFill>
                <a:latin typeface="Open Sans"/>
                <a:ea typeface="+mn-ea"/>
                <a:cs typeface="+mn-cs"/>
              </a:defRPr>
            </a:lvl3pPr>
            <a:lvl4pPr marL="1371600" indent="0">
              <a:buNone/>
              <a:defRPr lang="en-US" sz="1100" kern="1200" dirty="0" smtClean="0">
                <a:solidFill>
                  <a:srgbClr val="455F7C"/>
                </a:solidFill>
                <a:latin typeface="Open Sans"/>
                <a:ea typeface="+mn-ea"/>
                <a:cs typeface="+mn-cs"/>
              </a:defRPr>
            </a:lvl4pPr>
            <a:lvl5pPr marL="1828800" indent="0">
              <a:buNone/>
              <a:defRPr lang="en-IN" sz="1100" kern="1200" dirty="0">
                <a:solidFill>
                  <a:srgbClr val="455F7C"/>
                </a:solidFill>
                <a:latin typeface="Open Sans"/>
                <a:ea typeface="+mn-ea"/>
                <a:cs typeface="+mn-cs"/>
              </a:defRPr>
            </a:lvl5pPr>
          </a:lstStyle>
          <a:p>
            <a:pPr lvl="0"/>
            <a:r>
              <a:rPr lang="en-US"/>
              <a:t>Click to edit Master text styles</a:t>
            </a:r>
          </a:p>
        </p:txBody>
      </p:sp>
      <p:sp>
        <p:nvSpPr>
          <p:cNvPr id="7" name="Text Placeholder 6">
            <a:extLst>
              <a:ext uri="{FF2B5EF4-FFF2-40B4-BE49-F238E27FC236}">
                <a16:creationId xmlns:a16="http://schemas.microsoft.com/office/drawing/2014/main" id="{DDABDC22-F85C-8D35-B113-A336FC68C5EF}"/>
              </a:ext>
            </a:extLst>
          </p:cNvPr>
          <p:cNvSpPr>
            <a:spLocks noGrp="1"/>
          </p:cNvSpPr>
          <p:nvPr>
            <p:ph type="body" sz="quarter" idx="12"/>
          </p:nvPr>
        </p:nvSpPr>
        <p:spPr>
          <a:xfrm>
            <a:off x="762000" y="6173788"/>
            <a:ext cx="10058400" cy="342900"/>
          </a:xfrm>
          <a:prstGeom prst="rect">
            <a:avLst/>
          </a:prstGeom>
        </p:spPr>
        <p:txBody>
          <a:bodyPr/>
          <a:lstStyle>
            <a:lvl1pPr marL="0" indent="0">
              <a:buNone/>
              <a:defRPr sz="8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8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8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8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p:txBody>
      </p:sp>
      <p:sp>
        <p:nvSpPr>
          <p:cNvPr id="2" name="New shape">
            <a:extLst>
              <a:ext uri="{FF2B5EF4-FFF2-40B4-BE49-F238E27FC236}">
                <a16:creationId xmlns:a16="http://schemas.microsoft.com/office/drawing/2014/main" id="{937A291A-D380-7334-4D07-4AD001FA19D6}"/>
              </a:ext>
            </a:extLst>
          </p:cNvPr>
          <p:cNvSpPr/>
          <p:nvPr userDrawn="1"/>
        </p:nvSpPr>
        <p:spPr>
          <a:xfrm rot="5400000" flipV="1">
            <a:off x="3647812" y="3846942"/>
            <a:ext cx="4302017" cy="45719"/>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 name="Text Placeholder 2">
            <a:extLst>
              <a:ext uri="{FF2B5EF4-FFF2-40B4-BE49-F238E27FC236}">
                <a16:creationId xmlns:a16="http://schemas.microsoft.com/office/drawing/2014/main" id="{7009E456-B527-03C5-B9CD-11E0B9213189}"/>
              </a:ext>
            </a:extLst>
          </p:cNvPr>
          <p:cNvSpPr>
            <a:spLocks noGrp="1"/>
          </p:cNvSpPr>
          <p:nvPr>
            <p:ph type="body" sz="quarter" idx="13"/>
          </p:nvPr>
        </p:nvSpPr>
        <p:spPr>
          <a:xfrm>
            <a:off x="609601" y="1706603"/>
            <a:ext cx="5059682" cy="342000"/>
          </a:xfrm>
          <a:prstGeom prst="rect">
            <a:avLst/>
          </a:prstGeom>
        </p:spPr>
        <p:txBody>
          <a:bodyPr/>
          <a:lstStyle>
            <a:lvl1pPr marL="0" indent="0">
              <a:buNone/>
              <a:defRPr lang="en-US" sz="1800" kern="1200" dirty="0" smtClean="0">
                <a:solidFill>
                  <a:srgbClr val="0F2741"/>
                </a:solidFill>
                <a:latin typeface="Open Sans Light"/>
                <a:ea typeface="+mn-ea"/>
                <a:cs typeface="+mn-cs"/>
              </a:defRPr>
            </a:lvl1pPr>
            <a:lvl2pPr marL="457200" indent="0">
              <a:buNone/>
              <a:defRPr lang="en-US" sz="2500" kern="1200" dirty="0" smtClean="0">
                <a:solidFill>
                  <a:srgbClr val="0F2741"/>
                </a:solidFill>
                <a:latin typeface="Open Sans Light"/>
                <a:ea typeface="+mn-ea"/>
                <a:cs typeface="+mn-cs"/>
              </a:defRPr>
            </a:lvl2pPr>
            <a:lvl3pPr marL="914400" indent="0">
              <a:buNone/>
              <a:defRPr lang="en-US" sz="2500" kern="1200" dirty="0" smtClean="0">
                <a:solidFill>
                  <a:srgbClr val="0F2741"/>
                </a:solidFill>
                <a:latin typeface="Open Sans Light"/>
                <a:ea typeface="+mn-ea"/>
                <a:cs typeface="+mn-cs"/>
              </a:defRPr>
            </a:lvl3pPr>
            <a:lvl4pPr marL="1371600" indent="0">
              <a:buNone/>
              <a:defRPr lang="en-US" sz="2500" kern="1200" dirty="0" smtClean="0">
                <a:solidFill>
                  <a:srgbClr val="0F2741"/>
                </a:solidFill>
                <a:latin typeface="Open Sans Light"/>
                <a:ea typeface="+mn-ea"/>
                <a:cs typeface="+mn-cs"/>
              </a:defRPr>
            </a:lvl4pPr>
            <a:lvl5pPr marL="1828800" indent="0">
              <a:buNone/>
              <a:defRPr lang="en-IN" sz="2500" kern="1200" dirty="0">
                <a:solidFill>
                  <a:srgbClr val="0F2741"/>
                </a:solidFill>
                <a:latin typeface="Open Sans Light"/>
                <a:ea typeface="+mn-ea"/>
                <a:cs typeface="+mn-cs"/>
              </a:defRPr>
            </a:lvl5pPr>
          </a:lstStyle>
          <a:p>
            <a:pPr lvl="0"/>
            <a:r>
              <a:rPr lang="en-US"/>
              <a:t>Click to edit Master text styles</a:t>
            </a:r>
          </a:p>
        </p:txBody>
      </p:sp>
      <p:sp>
        <p:nvSpPr>
          <p:cNvPr id="6" name="Text Placeholder 2">
            <a:extLst>
              <a:ext uri="{FF2B5EF4-FFF2-40B4-BE49-F238E27FC236}">
                <a16:creationId xmlns:a16="http://schemas.microsoft.com/office/drawing/2014/main" id="{8E830066-EE80-7394-07A2-DD13D6AEE8C2}"/>
              </a:ext>
            </a:extLst>
          </p:cNvPr>
          <p:cNvSpPr>
            <a:spLocks noGrp="1"/>
          </p:cNvSpPr>
          <p:nvPr>
            <p:ph type="body" sz="quarter" idx="14"/>
          </p:nvPr>
        </p:nvSpPr>
        <p:spPr>
          <a:xfrm>
            <a:off x="5934453" y="1706602"/>
            <a:ext cx="5871783" cy="342000"/>
          </a:xfrm>
          <a:prstGeom prst="rect">
            <a:avLst/>
          </a:prstGeom>
        </p:spPr>
        <p:txBody>
          <a:bodyPr/>
          <a:lstStyle>
            <a:lvl1pPr marL="0" indent="0">
              <a:buNone/>
              <a:defRPr lang="en-US" sz="1800" kern="1200" dirty="0" smtClean="0">
                <a:solidFill>
                  <a:srgbClr val="0F2741"/>
                </a:solidFill>
                <a:latin typeface="Open Sans Light"/>
                <a:ea typeface="+mn-ea"/>
                <a:cs typeface="+mn-cs"/>
              </a:defRPr>
            </a:lvl1pPr>
            <a:lvl2pPr marL="457200" indent="0">
              <a:buNone/>
              <a:defRPr lang="en-US" sz="2500" kern="1200" dirty="0" smtClean="0">
                <a:solidFill>
                  <a:srgbClr val="0F2741"/>
                </a:solidFill>
                <a:latin typeface="Open Sans Light"/>
                <a:ea typeface="+mn-ea"/>
                <a:cs typeface="+mn-cs"/>
              </a:defRPr>
            </a:lvl2pPr>
            <a:lvl3pPr marL="914400" indent="0">
              <a:buNone/>
              <a:defRPr lang="en-US" sz="2500" kern="1200" dirty="0" smtClean="0">
                <a:solidFill>
                  <a:srgbClr val="0F2741"/>
                </a:solidFill>
                <a:latin typeface="Open Sans Light"/>
                <a:ea typeface="+mn-ea"/>
                <a:cs typeface="+mn-cs"/>
              </a:defRPr>
            </a:lvl3pPr>
            <a:lvl4pPr marL="1371600" indent="0">
              <a:buNone/>
              <a:defRPr lang="en-US" sz="2500" kern="1200" dirty="0" smtClean="0">
                <a:solidFill>
                  <a:srgbClr val="0F2741"/>
                </a:solidFill>
                <a:latin typeface="Open Sans Light"/>
                <a:ea typeface="+mn-ea"/>
                <a:cs typeface="+mn-cs"/>
              </a:defRPr>
            </a:lvl4pPr>
            <a:lvl5pPr marL="1828800" indent="0">
              <a:buNone/>
              <a:defRPr lang="en-IN" sz="2500" kern="1200" dirty="0">
                <a:solidFill>
                  <a:srgbClr val="0F2741"/>
                </a:solidFill>
                <a:latin typeface="Open Sans Light"/>
                <a:ea typeface="+mn-ea"/>
                <a:cs typeface="+mn-cs"/>
              </a:defRPr>
            </a:lvl5pPr>
          </a:lstStyle>
          <a:p>
            <a:pPr lvl="0"/>
            <a:r>
              <a:rPr lang="en-US"/>
              <a:t>Click to edit Master text styles</a:t>
            </a:r>
          </a:p>
        </p:txBody>
      </p:sp>
    </p:spTree>
    <p:extLst>
      <p:ext uri="{BB962C8B-B14F-4D97-AF65-F5344CB8AC3E}">
        <p14:creationId xmlns:p14="http://schemas.microsoft.com/office/powerpoint/2010/main" val="308033301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Table of Content">
    <p:spTree>
      <p:nvGrpSpPr>
        <p:cNvPr id="1" name=""/>
        <p:cNvGrpSpPr/>
        <p:nvPr/>
      </p:nvGrpSpPr>
      <p:grpSpPr>
        <a:xfrm>
          <a:off x="0" y="0"/>
          <a:ext cx="0" cy="0"/>
          <a:chOff x="0" y="0"/>
          <a:chExt cx="0" cy="0"/>
        </a:xfrm>
      </p:grpSpPr>
      <p:sp>
        <p:nvSpPr>
          <p:cNvPr id="5" name="New shape">
            <a:extLst>
              <a:ext uri="{FF2B5EF4-FFF2-40B4-BE49-F238E27FC236}">
                <a16:creationId xmlns:a16="http://schemas.microsoft.com/office/drawing/2014/main" id="{56485931-49FD-8E49-01DE-0B5BB5759D4B}"/>
              </a:ext>
            </a:extLst>
          </p:cNvPr>
          <p:cNvSpPr/>
          <p:nvPr userDrawn="1"/>
        </p:nvSpPr>
        <p:spPr>
          <a:xfrm>
            <a:off x="500400" y="6228000"/>
            <a:ext cx="50400" cy="234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New shape">
            <a:extLst>
              <a:ext uri="{FF2B5EF4-FFF2-40B4-BE49-F238E27FC236}">
                <a16:creationId xmlns:a16="http://schemas.microsoft.com/office/drawing/2014/main" id="{575324E4-F7CF-6512-F2E7-1FA1F1FEC208}"/>
              </a:ext>
            </a:extLst>
          </p:cNvPr>
          <p:cNvSpPr/>
          <p:nvPr userDrawn="1"/>
        </p:nvSpPr>
        <p:spPr>
          <a:xfrm>
            <a:off x="-7200" y="-7200"/>
            <a:ext cx="12211200" cy="54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New shape">
            <a:extLst>
              <a:ext uri="{FF2B5EF4-FFF2-40B4-BE49-F238E27FC236}">
                <a16:creationId xmlns:a16="http://schemas.microsoft.com/office/drawing/2014/main" id="{2D1C7C46-9272-ECC9-EB97-30DCD4C4C424}"/>
              </a:ext>
            </a:extLst>
          </p:cNvPr>
          <p:cNvSpPr/>
          <p:nvPr userDrawn="1"/>
        </p:nvSpPr>
        <p:spPr>
          <a:xfrm>
            <a:off x="496800" y="424800"/>
            <a:ext cx="11196000" cy="78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b">
            <a:normAutofit/>
          </a:bodyPr>
          <a:lstStyle/>
          <a:p>
            <a:pPr algn="l">
              <a:lnSpc>
                <a:spcPct val="100000"/>
              </a:lnSpc>
              <a:spcAft>
                <a:spcPct val="20000"/>
              </a:spcAft>
            </a:pPr>
            <a:r>
              <a:rPr sz="2500">
                <a:solidFill>
                  <a:srgbClr val="0F2741"/>
                </a:solidFill>
                <a:latin typeface="Open Sans Light"/>
              </a:rPr>
              <a:t>Table of Contents</a:t>
            </a:r>
          </a:p>
        </p:txBody>
      </p:sp>
      <p:sp>
        <p:nvSpPr>
          <p:cNvPr id="10" name="New shape">
            <a:extLst>
              <a:ext uri="{FF2B5EF4-FFF2-40B4-BE49-F238E27FC236}">
                <a16:creationId xmlns:a16="http://schemas.microsoft.com/office/drawing/2014/main" id="{3A8FA964-41FE-00E0-1551-706B6E7B7746}"/>
              </a:ext>
            </a:extLst>
          </p:cNvPr>
          <p:cNvSpPr/>
          <p:nvPr userDrawn="1"/>
        </p:nvSpPr>
        <p:spPr>
          <a:xfrm>
            <a:off x="586800" y="1882800"/>
            <a:ext cx="5371200" cy="230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spAutoFit/>
          </a:bodyPr>
          <a:lstStyle/>
          <a:p>
            <a:pPr algn="l">
              <a:spcAft>
                <a:spcPct val="20000"/>
              </a:spcAft>
            </a:pPr>
            <a:r>
              <a:rPr sz="900">
                <a:solidFill>
                  <a:srgbClr val="0A85E6"/>
                </a:solidFill>
                <a:latin typeface="Open Sans"/>
              </a:rPr>
              <a:t>01 Overview</a:t>
            </a:r>
          </a:p>
        </p:txBody>
      </p:sp>
      <p:sp>
        <p:nvSpPr>
          <p:cNvPr id="11" name="New shape">
            <a:extLst>
              <a:ext uri="{FF2B5EF4-FFF2-40B4-BE49-F238E27FC236}">
                <a16:creationId xmlns:a16="http://schemas.microsoft.com/office/drawing/2014/main" id="{CAFDB39E-DB2F-A522-81EF-AE291A070306}"/>
              </a:ext>
            </a:extLst>
          </p:cNvPr>
          <p:cNvSpPr/>
          <p:nvPr userDrawn="1"/>
        </p:nvSpPr>
        <p:spPr>
          <a:xfrm>
            <a:off x="5544000" y="2116243"/>
            <a:ext cx="414000" cy="2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algn="r">
              <a:spcAft>
                <a:spcPct val="20000"/>
              </a:spcAft>
            </a:pPr>
            <a:r>
              <a:rPr sz="700" dirty="0">
                <a:solidFill>
                  <a:srgbClr val="0F2741"/>
                </a:solidFill>
                <a:latin typeface="Open Sans"/>
                <a:hlinkClick r:id="" action="ppaction://noaction">
                  <a:extLst>
                    <a:ext uri="{A12FA001-AC4F-418D-AE19-62706E023703}">
                      <ahyp:hlinkClr xmlns:ahyp="http://schemas.microsoft.com/office/drawing/2018/hyperlinkcolor" val="tx"/>
                    </a:ext>
                  </a:extLst>
                </a:hlinkClick>
              </a:rPr>
              <a:t>03</a:t>
            </a:r>
          </a:p>
        </p:txBody>
      </p:sp>
      <p:sp>
        <p:nvSpPr>
          <p:cNvPr id="12" name="New shape">
            <a:extLst>
              <a:ext uri="{FF2B5EF4-FFF2-40B4-BE49-F238E27FC236}">
                <a16:creationId xmlns:a16="http://schemas.microsoft.com/office/drawing/2014/main" id="{2D29AD07-2700-6655-30B8-BE0C4E3DAFB7}"/>
              </a:ext>
            </a:extLst>
          </p:cNvPr>
          <p:cNvSpPr/>
          <p:nvPr userDrawn="1"/>
        </p:nvSpPr>
        <p:spPr>
          <a:xfrm>
            <a:off x="586800" y="2116243"/>
            <a:ext cx="4957200" cy="2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algn="l">
              <a:spcAft>
                <a:spcPct val="20000"/>
              </a:spcAft>
            </a:pPr>
            <a:r>
              <a:rPr sz="700">
                <a:solidFill>
                  <a:srgbClr val="0F2741"/>
                </a:solidFill>
                <a:latin typeface="Open Sans"/>
              </a:rPr>
              <a:t>Market size of AI technologies worldwide 2020-2030, by segment</a:t>
            </a:r>
          </a:p>
        </p:txBody>
      </p:sp>
      <p:sp>
        <p:nvSpPr>
          <p:cNvPr id="13" name="New shape">
            <a:extLst>
              <a:ext uri="{FF2B5EF4-FFF2-40B4-BE49-F238E27FC236}">
                <a16:creationId xmlns:a16="http://schemas.microsoft.com/office/drawing/2014/main" id="{CC7DBA4E-8806-B8DB-DD11-4912BE61D2F2}"/>
              </a:ext>
            </a:extLst>
          </p:cNvPr>
          <p:cNvSpPr/>
          <p:nvPr userDrawn="1"/>
        </p:nvSpPr>
        <p:spPr>
          <a:xfrm>
            <a:off x="5544000" y="2286521"/>
            <a:ext cx="414000" cy="2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algn="r">
              <a:spcAft>
                <a:spcPct val="20000"/>
              </a:spcAft>
            </a:pPr>
            <a:r>
              <a:rPr sz="700">
                <a:solidFill>
                  <a:srgbClr val="0F2741"/>
                </a:solidFill>
                <a:latin typeface="Open Sans"/>
                <a:hlinkClick r:id="" action="ppaction://noaction">
                  <a:extLst>
                    <a:ext uri="{A12FA001-AC4F-418D-AE19-62706E023703}">
                      <ahyp:hlinkClr xmlns:ahyp="http://schemas.microsoft.com/office/drawing/2018/hyperlinkcolor" val="tx"/>
                    </a:ext>
                  </a:extLst>
                </a:hlinkClick>
              </a:rPr>
              <a:t>04</a:t>
            </a:r>
          </a:p>
        </p:txBody>
      </p:sp>
      <p:sp>
        <p:nvSpPr>
          <p:cNvPr id="14" name="New shape">
            <a:extLst>
              <a:ext uri="{FF2B5EF4-FFF2-40B4-BE49-F238E27FC236}">
                <a16:creationId xmlns:a16="http://schemas.microsoft.com/office/drawing/2014/main" id="{FAC9CAB2-06A5-5033-B884-0E3E4CBFF45F}"/>
              </a:ext>
            </a:extLst>
          </p:cNvPr>
          <p:cNvSpPr/>
          <p:nvPr userDrawn="1"/>
        </p:nvSpPr>
        <p:spPr>
          <a:xfrm>
            <a:off x="586800" y="2286521"/>
            <a:ext cx="4957200" cy="2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algn="l">
              <a:spcAft>
                <a:spcPct val="20000"/>
              </a:spcAft>
            </a:pPr>
            <a:r>
              <a:rPr sz="700">
                <a:solidFill>
                  <a:srgbClr val="0F2741"/>
                </a:solidFill>
                <a:latin typeface="Open Sans"/>
              </a:rPr>
              <a:t>Worldwide machine learning market size from 2020-2030</a:t>
            </a:r>
          </a:p>
        </p:txBody>
      </p:sp>
      <p:sp>
        <p:nvSpPr>
          <p:cNvPr id="15" name="New shape">
            <a:extLst>
              <a:ext uri="{FF2B5EF4-FFF2-40B4-BE49-F238E27FC236}">
                <a16:creationId xmlns:a16="http://schemas.microsoft.com/office/drawing/2014/main" id="{58B7E7E3-3087-2CC2-1F9E-F4A520268804}"/>
              </a:ext>
            </a:extLst>
          </p:cNvPr>
          <p:cNvSpPr/>
          <p:nvPr userDrawn="1"/>
        </p:nvSpPr>
        <p:spPr>
          <a:xfrm>
            <a:off x="5544000" y="2456799"/>
            <a:ext cx="414000" cy="2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algn="r">
              <a:spcAft>
                <a:spcPct val="20000"/>
              </a:spcAft>
            </a:pPr>
            <a:r>
              <a:rPr sz="700">
                <a:solidFill>
                  <a:srgbClr val="0F2741"/>
                </a:solidFill>
                <a:latin typeface="Open Sans"/>
                <a:hlinkClick r:id="" action="ppaction://noaction">
                  <a:extLst>
                    <a:ext uri="{A12FA001-AC4F-418D-AE19-62706E023703}">
                      <ahyp:hlinkClr xmlns:ahyp="http://schemas.microsoft.com/office/drawing/2018/hyperlinkcolor" val="tx"/>
                    </a:ext>
                  </a:extLst>
                </a:hlinkClick>
              </a:rPr>
              <a:t>05</a:t>
            </a:r>
          </a:p>
        </p:txBody>
      </p:sp>
      <p:sp>
        <p:nvSpPr>
          <p:cNvPr id="16" name="New shape">
            <a:extLst>
              <a:ext uri="{FF2B5EF4-FFF2-40B4-BE49-F238E27FC236}">
                <a16:creationId xmlns:a16="http://schemas.microsoft.com/office/drawing/2014/main" id="{EAF23449-0252-C1BA-3E21-3B856F1CF6A7}"/>
              </a:ext>
            </a:extLst>
          </p:cNvPr>
          <p:cNvSpPr/>
          <p:nvPr userDrawn="1"/>
        </p:nvSpPr>
        <p:spPr>
          <a:xfrm>
            <a:off x="586800" y="2456799"/>
            <a:ext cx="4957200" cy="2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algn="l">
              <a:spcAft>
                <a:spcPct val="20000"/>
              </a:spcAft>
            </a:pPr>
            <a:r>
              <a:rPr sz="700">
                <a:solidFill>
                  <a:srgbClr val="0F2741"/>
                </a:solidFill>
                <a:latin typeface="Open Sans"/>
              </a:rPr>
              <a:t>Global machine learning market growth from 2021-2030</a:t>
            </a:r>
          </a:p>
        </p:txBody>
      </p:sp>
      <p:sp>
        <p:nvSpPr>
          <p:cNvPr id="17" name="New shape">
            <a:extLst>
              <a:ext uri="{FF2B5EF4-FFF2-40B4-BE49-F238E27FC236}">
                <a16:creationId xmlns:a16="http://schemas.microsoft.com/office/drawing/2014/main" id="{EBF9BD96-15D0-EA6F-D9F4-E0F19CFBAC4C}"/>
              </a:ext>
            </a:extLst>
          </p:cNvPr>
          <p:cNvSpPr/>
          <p:nvPr userDrawn="1"/>
        </p:nvSpPr>
        <p:spPr>
          <a:xfrm>
            <a:off x="5544000" y="2627077"/>
            <a:ext cx="414000" cy="2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algn="r">
              <a:spcAft>
                <a:spcPct val="20000"/>
              </a:spcAft>
            </a:pPr>
            <a:r>
              <a:rPr sz="700">
                <a:solidFill>
                  <a:srgbClr val="0F2741"/>
                </a:solidFill>
                <a:latin typeface="Open Sans"/>
                <a:hlinkClick r:id="" action="ppaction://noaction">
                  <a:extLst>
                    <a:ext uri="{A12FA001-AC4F-418D-AE19-62706E023703}">
                      <ahyp:hlinkClr xmlns:ahyp="http://schemas.microsoft.com/office/drawing/2018/hyperlinkcolor" val="tx"/>
                    </a:ext>
                  </a:extLst>
                </a:hlinkClick>
              </a:rPr>
              <a:t>06</a:t>
            </a:r>
          </a:p>
        </p:txBody>
      </p:sp>
      <p:sp>
        <p:nvSpPr>
          <p:cNvPr id="18" name="New shape">
            <a:extLst>
              <a:ext uri="{FF2B5EF4-FFF2-40B4-BE49-F238E27FC236}">
                <a16:creationId xmlns:a16="http://schemas.microsoft.com/office/drawing/2014/main" id="{03A84833-D641-BA3F-A85D-5539BB126D93}"/>
              </a:ext>
            </a:extLst>
          </p:cNvPr>
          <p:cNvSpPr/>
          <p:nvPr userDrawn="1"/>
        </p:nvSpPr>
        <p:spPr>
          <a:xfrm>
            <a:off x="586800" y="2627077"/>
            <a:ext cx="4957200" cy="2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algn="l">
              <a:spcAft>
                <a:spcPct val="20000"/>
              </a:spcAft>
            </a:pPr>
            <a:r>
              <a:rPr sz="700">
                <a:solidFill>
                  <a:srgbClr val="0F2741"/>
                </a:solidFill>
                <a:latin typeface="Open Sans"/>
              </a:rPr>
              <a:t>Size of the ML market globally in 2023, by region</a:t>
            </a:r>
          </a:p>
        </p:txBody>
      </p:sp>
      <p:sp>
        <p:nvSpPr>
          <p:cNvPr id="19" name="New shape">
            <a:extLst>
              <a:ext uri="{FF2B5EF4-FFF2-40B4-BE49-F238E27FC236}">
                <a16:creationId xmlns:a16="http://schemas.microsoft.com/office/drawing/2014/main" id="{18AC9662-5B21-17E4-E625-F9DF323B2DD1}"/>
              </a:ext>
            </a:extLst>
          </p:cNvPr>
          <p:cNvSpPr/>
          <p:nvPr userDrawn="1"/>
        </p:nvSpPr>
        <p:spPr>
          <a:xfrm>
            <a:off x="5544000" y="2797355"/>
            <a:ext cx="414000" cy="2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algn="r">
              <a:spcAft>
                <a:spcPct val="20000"/>
              </a:spcAft>
            </a:pPr>
            <a:r>
              <a:rPr sz="700">
                <a:solidFill>
                  <a:srgbClr val="0F2741"/>
                </a:solidFill>
                <a:latin typeface="Open Sans"/>
                <a:hlinkClick r:id="" action="ppaction://noaction">
                  <a:extLst>
                    <a:ext uri="{A12FA001-AC4F-418D-AE19-62706E023703}">
                      <ahyp:hlinkClr xmlns:ahyp="http://schemas.microsoft.com/office/drawing/2018/hyperlinkcolor" val="tx"/>
                    </a:ext>
                  </a:extLst>
                </a:hlinkClick>
              </a:rPr>
              <a:t>07</a:t>
            </a:r>
          </a:p>
        </p:txBody>
      </p:sp>
      <p:sp>
        <p:nvSpPr>
          <p:cNvPr id="20" name="New shape">
            <a:extLst>
              <a:ext uri="{FF2B5EF4-FFF2-40B4-BE49-F238E27FC236}">
                <a16:creationId xmlns:a16="http://schemas.microsoft.com/office/drawing/2014/main" id="{B1915BD7-146C-F25C-245B-701D5747DBCD}"/>
              </a:ext>
            </a:extLst>
          </p:cNvPr>
          <p:cNvSpPr/>
          <p:nvPr userDrawn="1"/>
        </p:nvSpPr>
        <p:spPr>
          <a:xfrm>
            <a:off x="586800" y="2797355"/>
            <a:ext cx="4957200" cy="2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algn="l">
              <a:spcAft>
                <a:spcPct val="20000"/>
              </a:spcAft>
            </a:pPr>
            <a:r>
              <a:rPr sz="700">
                <a:solidFill>
                  <a:srgbClr val="0F2741"/>
                </a:solidFill>
                <a:latin typeface="Open Sans"/>
              </a:rPr>
              <a:t>Size of the machine learning market in various countries in 2024</a:t>
            </a:r>
          </a:p>
        </p:txBody>
      </p:sp>
      <p:sp>
        <p:nvSpPr>
          <p:cNvPr id="21" name="New shape">
            <a:extLst>
              <a:ext uri="{FF2B5EF4-FFF2-40B4-BE49-F238E27FC236}">
                <a16:creationId xmlns:a16="http://schemas.microsoft.com/office/drawing/2014/main" id="{92E417E1-26AA-768C-25DD-17355AB3032E}"/>
              </a:ext>
            </a:extLst>
          </p:cNvPr>
          <p:cNvSpPr/>
          <p:nvPr userDrawn="1"/>
        </p:nvSpPr>
        <p:spPr>
          <a:xfrm>
            <a:off x="586800" y="3094633"/>
            <a:ext cx="5371200" cy="230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spAutoFit/>
          </a:bodyPr>
          <a:lstStyle/>
          <a:p>
            <a:pPr algn="l">
              <a:spcAft>
                <a:spcPct val="20000"/>
              </a:spcAft>
            </a:pPr>
            <a:r>
              <a:rPr sz="900">
                <a:solidFill>
                  <a:srgbClr val="0A85E6"/>
                </a:solidFill>
                <a:latin typeface="Open Sans"/>
              </a:rPr>
              <a:t>02 Regional overview</a:t>
            </a:r>
          </a:p>
        </p:txBody>
      </p:sp>
      <p:sp>
        <p:nvSpPr>
          <p:cNvPr id="22" name="New shape">
            <a:extLst>
              <a:ext uri="{FF2B5EF4-FFF2-40B4-BE49-F238E27FC236}">
                <a16:creationId xmlns:a16="http://schemas.microsoft.com/office/drawing/2014/main" id="{97050E65-FD3E-A14A-EC3B-0A0C197C575C}"/>
              </a:ext>
            </a:extLst>
          </p:cNvPr>
          <p:cNvSpPr/>
          <p:nvPr userDrawn="1"/>
        </p:nvSpPr>
        <p:spPr>
          <a:xfrm>
            <a:off x="5544000" y="3328076"/>
            <a:ext cx="414000" cy="2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algn="r">
              <a:spcAft>
                <a:spcPct val="20000"/>
              </a:spcAft>
            </a:pPr>
            <a:r>
              <a:rPr sz="700">
                <a:solidFill>
                  <a:srgbClr val="0F2741"/>
                </a:solidFill>
                <a:latin typeface="Open Sans"/>
                <a:hlinkClick r:id="" action="ppaction://noaction">
                  <a:extLst>
                    <a:ext uri="{A12FA001-AC4F-418D-AE19-62706E023703}">
                      <ahyp:hlinkClr xmlns:ahyp="http://schemas.microsoft.com/office/drawing/2018/hyperlinkcolor" val="tx"/>
                    </a:ext>
                  </a:extLst>
                </a:hlinkClick>
              </a:rPr>
              <a:t>09</a:t>
            </a:r>
          </a:p>
        </p:txBody>
      </p:sp>
      <p:sp>
        <p:nvSpPr>
          <p:cNvPr id="23" name="New shape">
            <a:extLst>
              <a:ext uri="{FF2B5EF4-FFF2-40B4-BE49-F238E27FC236}">
                <a16:creationId xmlns:a16="http://schemas.microsoft.com/office/drawing/2014/main" id="{342C25E0-9A2E-A075-7425-173DB28E7EB2}"/>
              </a:ext>
            </a:extLst>
          </p:cNvPr>
          <p:cNvSpPr/>
          <p:nvPr userDrawn="1"/>
        </p:nvSpPr>
        <p:spPr>
          <a:xfrm>
            <a:off x="586800" y="3328076"/>
            <a:ext cx="4957200" cy="2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algn="l">
              <a:spcAft>
                <a:spcPct val="20000"/>
              </a:spcAft>
            </a:pPr>
            <a:r>
              <a:rPr sz="700">
                <a:solidFill>
                  <a:srgbClr val="0F2741"/>
                </a:solidFill>
                <a:latin typeface="Open Sans"/>
              </a:rPr>
              <a:t>Machine learning market size in the United States from 2020-2030</a:t>
            </a:r>
          </a:p>
        </p:txBody>
      </p:sp>
      <p:sp>
        <p:nvSpPr>
          <p:cNvPr id="24" name="New shape">
            <a:extLst>
              <a:ext uri="{FF2B5EF4-FFF2-40B4-BE49-F238E27FC236}">
                <a16:creationId xmlns:a16="http://schemas.microsoft.com/office/drawing/2014/main" id="{8F6312C8-66F2-CD4C-0196-965AA7284C49}"/>
              </a:ext>
            </a:extLst>
          </p:cNvPr>
          <p:cNvSpPr/>
          <p:nvPr userDrawn="1"/>
        </p:nvSpPr>
        <p:spPr>
          <a:xfrm>
            <a:off x="5544000" y="3498354"/>
            <a:ext cx="414000" cy="2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algn="r">
              <a:spcAft>
                <a:spcPct val="20000"/>
              </a:spcAft>
            </a:pPr>
            <a:r>
              <a:rPr sz="700">
                <a:solidFill>
                  <a:srgbClr val="0F2741"/>
                </a:solidFill>
                <a:latin typeface="Open Sans"/>
                <a:hlinkClick r:id="" action="ppaction://noaction">
                  <a:extLst>
                    <a:ext uri="{A12FA001-AC4F-418D-AE19-62706E023703}">
                      <ahyp:hlinkClr xmlns:ahyp="http://schemas.microsoft.com/office/drawing/2018/hyperlinkcolor" val="tx"/>
                    </a:ext>
                  </a:extLst>
                </a:hlinkClick>
              </a:rPr>
              <a:t>10</a:t>
            </a:r>
          </a:p>
        </p:txBody>
      </p:sp>
      <p:sp>
        <p:nvSpPr>
          <p:cNvPr id="25" name="New shape">
            <a:extLst>
              <a:ext uri="{FF2B5EF4-FFF2-40B4-BE49-F238E27FC236}">
                <a16:creationId xmlns:a16="http://schemas.microsoft.com/office/drawing/2014/main" id="{206707EA-0F7E-17BD-71D9-C052CE8CF223}"/>
              </a:ext>
            </a:extLst>
          </p:cNvPr>
          <p:cNvSpPr/>
          <p:nvPr userDrawn="1"/>
        </p:nvSpPr>
        <p:spPr>
          <a:xfrm>
            <a:off x="586800" y="3498354"/>
            <a:ext cx="4957200" cy="2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algn="l">
              <a:spcAft>
                <a:spcPct val="20000"/>
              </a:spcAft>
            </a:pPr>
            <a:r>
              <a:rPr sz="700">
                <a:solidFill>
                  <a:srgbClr val="0F2741"/>
                </a:solidFill>
                <a:latin typeface="Open Sans"/>
              </a:rPr>
              <a:t>Machine learning market growth in the U.S. from 2021-2030</a:t>
            </a:r>
          </a:p>
        </p:txBody>
      </p:sp>
      <p:sp>
        <p:nvSpPr>
          <p:cNvPr id="26" name="New shape">
            <a:extLst>
              <a:ext uri="{FF2B5EF4-FFF2-40B4-BE49-F238E27FC236}">
                <a16:creationId xmlns:a16="http://schemas.microsoft.com/office/drawing/2014/main" id="{8340D969-2F08-0D00-DF7B-DBD85C8C8718}"/>
              </a:ext>
            </a:extLst>
          </p:cNvPr>
          <p:cNvSpPr/>
          <p:nvPr userDrawn="1"/>
        </p:nvSpPr>
        <p:spPr>
          <a:xfrm>
            <a:off x="5544000" y="3668632"/>
            <a:ext cx="414000" cy="2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algn="r">
              <a:spcAft>
                <a:spcPct val="20000"/>
              </a:spcAft>
            </a:pPr>
            <a:r>
              <a:rPr sz="700">
                <a:solidFill>
                  <a:srgbClr val="0F2741"/>
                </a:solidFill>
                <a:latin typeface="Open Sans"/>
                <a:hlinkClick r:id="" action="ppaction://noaction">
                  <a:extLst>
                    <a:ext uri="{A12FA001-AC4F-418D-AE19-62706E023703}">
                      <ahyp:hlinkClr xmlns:ahyp="http://schemas.microsoft.com/office/drawing/2018/hyperlinkcolor" val="tx"/>
                    </a:ext>
                  </a:extLst>
                </a:hlinkClick>
              </a:rPr>
              <a:t>11</a:t>
            </a:r>
          </a:p>
        </p:txBody>
      </p:sp>
      <p:sp>
        <p:nvSpPr>
          <p:cNvPr id="27" name="New shape">
            <a:extLst>
              <a:ext uri="{FF2B5EF4-FFF2-40B4-BE49-F238E27FC236}">
                <a16:creationId xmlns:a16="http://schemas.microsoft.com/office/drawing/2014/main" id="{AA0EB3C3-BB10-5282-8874-EC56BDBE945E}"/>
              </a:ext>
            </a:extLst>
          </p:cNvPr>
          <p:cNvSpPr/>
          <p:nvPr userDrawn="1"/>
        </p:nvSpPr>
        <p:spPr>
          <a:xfrm>
            <a:off x="586800" y="3668632"/>
            <a:ext cx="4957200" cy="2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algn="l">
              <a:spcAft>
                <a:spcPct val="20000"/>
              </a:spcAft>
            </a:pPr>
            <a:r>
              <a:rPr sz="700" dirty="0">
                <a:solidFill>
                  <a:srgbClr val="0F2741"/>
                </a:solidFill>
                <a:latin typeface="Open Sans"/>
              </a:rPr>
              <a:t>Machine learning market size in Europe from 2020-2030</a:t>
            </a:r>
          </a:p>
        </p:txBody>
      </p:sp>
      <p:sp>
        <p:nvSpPr>
          <p:cNvPr id="28" name="New shape">
            <a:extLst>
              <a:ext uri="{FF2B5EF4-FFF2-40B4-BE49-F238E27FC236}">
                <a16:creationId xmlns:a16="http://schemas.microsoft.com/office/drawing/2014/main" id="{2A902872-CFEE-05C7-9247-2819AEE76CC7}"/>
              </a:ext>
            </a:extLst>
          </p:cNvPr>
          <p:cNvSpPr/>
          <p:nvPr userDrawn="1"/>
        </p:nvSpPr>
        <p:spPr>
          <a:xfrm>
            <a:off x="5544000" y="3838910"/>
            <a:ext cx="414000" cy="2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algn="r">
              <a:spcAft>
                <a:spcPct val="20000"/>
              </a:spcAft>
            </a:pPr>
            <a:r>
              <a:rPr sz="700">
                <a:solidFill>
                  <a:srgbClr val="0F2741"/>
                </a:solidFill>
                <a:latin typeface="Open Sans"/>
                <a:hlinkClick r:id="" action="ppaction://noaction">
                  <a:extLst>
                    <a:ext uri="{A12FA001-AC4F-418D-AE19-62706E023703}">
                      <ahyp:hlinkClr xmlns:ahyp="http://schemas.microsoft.com/office/drawing/2018/hyperlinkcolor" val="tx"/>
                    </a:ext>
                  </a:extLst>
                </a:hlinkClick>
              </a:rPr>
              <a:t>12</a:t>
            </a:r>
          </a:p>
        </p:txBody>
      </p:sp>
      <p:sp>
        <p:nvSpPr>
          <p:cNvPr id="29" name="New shape">
            <a:extLst>
              <a:ext uri="{FF2B5EF4-FFF2-40B4-BE49-F238E27FC236}">
                <a16:creationId xmlns:a16="http://schemas.microsoft.com/office/drawing/2014/main" id="{97F76C04-1400-8206-0793-15814AC648D9}"/>
              </a:ext>
            </a:extLst>
          </p:cNvPr>
          <p:cNvSpPr/>
          <p:nvPr userDrawn="1"/>
        </p:nvSpPr>
        <p:spPr>
          <a:xfrm>
            <a:off x="586800" y="3838910"/>
            <a:ext cx="4957200" cy="2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algn="l">
              <a:spcAft>
                <a:spcPct val="20000"/>
              </a:spcAft>
            </a:pPr>
            <a:r>
              <a:rPr sz="700">
                <a:solidFill>
                  <a:srgbClr val="0F2741"/>
                </a:solidFill>
                <a:latin typeface="Open Sans"/>
              </a:rPr>
              <a:t>Machine learning market growth in Europe from 2021-2030</a:t>
            </a:r>
          </a:p>
        </p:txBody>
      </p:sp>
      <p:sp>
        <p:nvSpPr>
          <p:cNvPr id="30" name="New shape">
            <a:extLst>
              <a:ext uri="{FF2B5EF4-FFF2-40B4-BE49-F238E27FC236}">
                <a16:creationId xmlns:a16="http://schemas.microsoft.com/office/drawing/2014/main" id="{F2DCA380-F0F8-80C3-5F5D-6AD2DBB4709A}"/>
              </a:ext>
            </a:extLst>
          </p:cNvPr>
          <p:cNvSpPr/>
          <p:nvPr userDrawn="1"/>
        </p:nvSpPr>
        <p:spPr>
          <a:xfrm>
            <a:off x="5544000" y="4009188"/>
            <a:ext cx="414000" cy="2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algn="r">
              <a:spcAft>
                <a:spcPct val="20000"/>
              </a:spcAft>
            </a:pPr>
            <a:r>
              <a:rPr sz="700">
                <a:solidFill>
                  <a:srgbClr val="0F2741"/>
                </a:solidFill>
                <a:latin typeface="Open Sans"/>
                <a:hlinkClick r:id="" action="ppaction://noaction">
                  <a:extLst>
                    <a:ext uri="{A12FA001-AC4F-418D-AE19-62706E023703}">
                      <ahyp:hlinkClr xmlns:ahyp="http://schemas.microsoft.com/office/drawing/2018/hyperlinkcolor" val="tx"/>
                    </a:ext>
                  </a:extLst>
                </a:hlinkClick>
              </a:rPr>
              <a:t>13</a:t>
            </a:r>
          </a:p>
        </p:txBody>
      </p:sp>
      <p:sp>
        <p:nvSpPr>
          <p:cNvPr id="31" name="New shape">
            <a:extLst>
              <a:ext uri="{FF2B5EF4-FFF2-40B4-BE49-F238E27FC236}">
                <a16:creationId xmlns:a16="http://schemas.microsoft.com/office/drawing/2014/main" id="{3A5432DA-7CD0-0DA5-D28A-C27A9313AD9F}"/>
              </a:ext>
            </a:extLst>
          </p:cNvPr>
          <p:cNvSpPr/>
          <p:nvPr userDrawn="1"/>
        </p:nvSpPr>
        <p:spPr>
          <a:xfrm>
            <a:off x="586800" y="4009188"/>
            <a:ext cx="4957200" cy="2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algn="l">
              <a:spcAft>
                <a:spcPct val="20000"/>
              </a:spcAft>
            </a:pPr>
            <a:r>
              <a:rPr sz="700">
                <a:solidFill>
                  <a:srgbClr val="0F2741"/>
                </a:solidFill>
                <a:latin typeface="Open Sans"/>
              </a:rPr>
              <a:t>Market size of machine learning United Kingdom 2020-2030</a:t>
            </a:r>
          </a:p>
        </p:txBody>
      </p:sp>
      <p:sp>
        <p:nvSpPr>
          <p:cNvPr id="32" name="New shape">
            <a:extLst>
              <a:ext uri="{FF2B5EF4-FFF2-40B4-BE49-F238E27FC236}">
                <a16:creationId xmlns:a16="http://schemas.microsoft.com/office/drawing/2014/main" id="{80A5EF43-CC94-FC46-A428-A3B9E0DA60A4}"/>
              </a:ext>
            </a:extLst>
          </p:cNvPr>
          <p:cNvSpPr/>
          <p:nvPr userDrawn="1"/>
        </p:nvSpPr>
        <p:spPr>
          <a:xfrm>
            <a:off x="5544000" y="4179466"/>
            <a:ext cx="414000" cy="2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algn="r">
              <a:spcAft>
                <a:spcPct val="20000"/>
              </a:spcAft>
            </a:pPr>
            <a:r>
              <a:rPr sz="700">
                <a:solidFill>
                  <a:srgbClr val="0F2741"/>
                </a:solidFill>
                <a:latin typeface="Open Sans"/>
                <a:hlinkClick r:id="" action="ppaction://noaction">
                  <a:extLst>
                    <a:ext uri="{A12FA001-AC4F-418D-AE19-62706E023703}">
                      <ahyp:hlinkClr xmlns:ahyp="http://schemas.microsoft.com/office/drawing/2018/hyperlinkcolor" val="tx"/>
                    </a:ext>
                  </a:extLst>
                </a:hlinkClick>
              </a:rPr>
              <a:t>14</a:t>
            </a:r>
          </a:p>
        </p:txBody>
      </p:sp>
      <p:sp>
        <p:nvSpPr>
          <p:cNvPr id="33" name="New shape">
            <a:extLst>
              <a:ext uri="{FF2B5EF4-FFF2-40B4-BE49-F238E27FC236}">
                <a16:creationId xmlns:a16="http://schemas.microsoft.com/office/drawing/2014/main" id="{30A4165A-4B88-C2FC-BCA9-E5FFDBC9CA21}"/>
              </a:ext>
            </a:extLst>
          </p:cNvPr>
          <p:cNvSpPr/>
          <p:nvPr userDrawn="1"/>
        </p:nvSpPr>
        <p:spPr>
          <a:xfrm>
            <a:off x="586800" y="4179466"/>
            <a:ext cx="4957200" cy="2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algn="l">
              <a:spcAft>
                <a:spcPct val="20000"/>
              </a:spcAft>
            </a:pPr>
            <a:r>
              <a:rPr sz="700">
                <a:solidFill>
                  <a:srgbClr val="0F2741"/>
                </a:solidFill>
                <a:latin typeface="Open Sans"/>
              </a:rPr>
              <a:t>Growth of the machine learning market in the UK from 2021-2030</a:t>
            </a:r>
          </a:p>
        </p:txBody>
      </p:sp>
      <p:sp>
        <p:nvSpPr>
          <p:cNvPr id="34" name="New shape">
            <a:extLst>
              <a:ext uri="{FF2B5EF4-FFF2-40B4-BE49-F238E27FC236}">
                <a16:creationId xmlns:a16="http://schemas.microsoft.com/office/drawing/2014/main" id="{11DE50CA-269E-408B-7556-726DC87F148D}"/>
              </a:ext>
            </a:extLst>
          </p:cNvPr>
          <p:cNvSpPr/>
          <p:nvPr userDrawn="1"/>
        </p:nvSpPr>
        <p:spPr>
          <a:xfrm>
            <a:off x="5544000" y="4349744"/>
            <a:ext cx="414000" cy="2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algn="r">
              <a:spcAft>
                <a:spcPct val="20000"/>
              </a:spcAft>
            </a:pPr>
            <a:r>
              <a:rPr sz="700">
                <a:solidFill>
                  <a:srgbClr val="0F2741"/>
                </a:solidFill>
                <a:latin typeface="Open Sans"/>
                <a:hlinkClick r:id="" action="ppaction://noaction">
                  <a:extLst>
                    <a:ext uri="{A12FA001-AC4F-418D-AE19-62706E023703}">
                      <ahyp:hlinkClr xmlns:ahyp="http://schemas.microsoft.com/office/drawing/2018/hyperlinkcolor" val="tx"/>
                    </a:ext>
                  </a:extLst>
                </a:hlinkClick>
              </a:rPr>
              <a:t>15</a:t>
            </a:r>
          </a:p>
        </p:txBody>
      </p:sp>
      <p:sp>
        <p:nvSpPr>
          <p:cNvPr id="35" name="New shape">
            <a:extLst>
              <a:ext uri="{FF2B5EF4-FFF2-40B4-BE49-F238E27FC236}">
                <a16:creationId xmlns:a16="http://schemas.microsoft.com/office/drawing/2014/main" id="{C42948B5-0794-93FA-DF4E-69714E07CD78}"/>
              </a:ext>
            </a:extLst>
          </p:cNvPr>
          <p:cNvSpPr/>
          <p:nvPr userDrawn="1"/>
        </p:nvSpPr>
        <p:spPr>
          <a:xfrm>
            <a:off x="586800" y="4349744"/>
            <a:ext cx="4957200" cy="2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algn="l">
              <a:spcAft>
                <a:spcPct val="20000"/>
              </a:spcAft>
            </a:pPr>
            <a:r>
              <a:rPr sz="700">
                <a:solidFill>
                  <a:srgbClr val="0F2741"/>
                </a:solidFill>
                <a:latin typeface="Open Sans"/>
              </a:rPr>
              <a:t>Machine learning market size in the Nordics from 2020-2030</a:t>
            </a:r>
          </a:p>
        </p:txBody>
      </p:sp>
      <p:sp>
        <p:nvSpPr>
          <p:cNvPr id="36" name="New shape">
            <a:extLst>
              <a:ext uri="{FF2B5EF4-FFF2-40B4-BE49-F238E27FC236}">
                <a16:creationId xmlns:a16="http://schemas.microsoft.com/office/drawing/2014/main" id="{865883BD-0A54-316A-6042-B0A4460C80C9}"/>
              </a:ext>
            </a:extLst>
          </p:cNvPr>
          <p:cNvSpPr/>
          <p:nvPr userDrawn="1"/>
        </p:nvSpPr>
        <p:spPr>
          <a:xfrm>
            <a:off x="5544000" y="4520022"/>
            <a:ext cx="414000" cy="2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algn="r">
              <a:spcAft>
                <a:spcPct val="20000"/>
              </a:spcAft>
            </a:pPr>
            <a:r>
              <a:rPr sz="700">
                <a:solidFill>
                  <a:srgbClr val="0F2741"/>
                </a:solidFill>
                <a:latin typeface="Open Sans"/>
                <a:hlinkClick r:id="" action="ppaction://noaction">
                  <a:extLst>
                    <a:ext uri="{A12FA001-AC4F-418D-AE19-62706E023703}">
                      <ahyp:hlinkClr xmlns:ahyp="http://schemas.microsoft.com/office/drawing/2018/hyperlinkcolor" val="tx"/>
                    </a:ext>
                  </a:extLst>
                </a:hlinkClick>
              </a:rPr>
              <a:t>16</a:t>
            </a:r>
          </a:p>
        </p:txBody>
      </p:sp>
      <p:sp>
        <p:nvSpPr>
          <p:cNvPr id="37" name="New shape">
            <a:extLst>
              <a:ext uri="{FF2B5EF4-FFF2-40B4-BE49-F238E27FC236}">
                <a16:creationId xmlns:a16="http://schemas.microsoft.com/office/drawing/2014/main" id="{6D8B46A3-A5B2-3A93-F506-DF4BFC0E3560}"/>
              </a:ext>
            </a:extLst>
          </p:cNvPr>
          <p:cNvSpPr/>
          <p:nvPr userDrawn="1"/>
        </p:nvSpPr>
        <p:spPr>
          <a:xfrm>
            <a:off x="586800" y="4520022"/>
            <a:ext cx="4957200" cy="2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algn="l">
              <a:spcAft>
                <a:spcPct val="20000"/>
              </a:spcAft>
            </a:pPr>
            <a:r>
              <a:rPr sz="700">
                <a:solidFill>
                  <a:srgbClr val="0F2741"/>
                </a:solidFill>
                <a:latin typeface="Open Sans"/>
              </a:rPr>
              <a:t>Machine learning market size growth in the Nordics from 2021-2030</a:t>
            </a:r>
          </a:p>
        </p:txBody>
      </p:sp>
      <p:sp>
        <p:nvSpPr>
          <p:cNvPr id="38" name="New shape">
            <a:extLst>
              <a:ext uri="{FF2B5EF4-FFF2-40B4-BE49-F238E27FC236}">
                <a16:creationId xmlns:a16="http://schemas.microsoft.com/office/drawing/2014/main" id="{6AAE6559-E770-58BD-CEF4-436D304C4D53}"/>
              </a:ext>
            </a:extLst>
          </p:cNvPr>
          <p:cNvSpPr/>
          <p:nvPr userDrawn="1"/>
        </p:nvSpPr>
        <p:spPr>
          <a:xfrm>
            <a:off x="586800" y="4817300"/>
            <a:ext cx="5371200" cy="230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spAutoFit/>
          </a:bodyPr>
          <a:lstStyle/>
          <a:p>
            <a:pPr algn="l">
              <a:spcAft>
                <a:spcPct val="20000"/>
              </a:spcAft>
            </a:pPr>
            <a:r>
              <a:rPr sz="900">
                <a:solidFill>
                  <a:srgbClr val="0A85E6"/>
                </a:solidFill>
                <a:latin typeface="Open Sans"/>
              </a:rPr>
              <a:t>03 Development</a:t>
            </a:r>
          </a:p>
        </p:txBody>
      </p:sp>
      <p:sp>
        <p:nvSpPr>
          <p:cNvPr id="39" name="New shape">
            <a:extLst>
              <a:ext uri="{FF2B5EF4-FFF2-40B4-BE49-F238E27FC236}">
                <a16:creationId xmlns:a16="http://schemas.microsoft.com/office/drawing/2014/main" id="{3100CF09-B481-2036-3478-7004427F866A}"/>
              </a:ext>
            </a:extLst>
          </p:cNvPr>
          <p:cNvSpPr/>
          <p:nvPr userDrawn="1"/>
        </p:nvSpPr>
        <p:spPr>
          <a:xfrm>
            <a:off x="5544000" y="5050743"/>
            <a:ext cx="414000" cy="2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algn="r">
              <a:spcAft>
                <a:spcPct val="20000"/>
              </a:spcAft>
            </a:pPr>
            <a:r>
              <a:rPr sz="700">
                <a:solidFill>
                  <a:srgbClr val="0F2741"/>
                </a:solidFill>
                <a:latin typeface="Open Sans"/>
                <a:hlinkClick r:id="" action="ppaction://noaction">
                  <a:extLst>
                    <a:ext uri="{A12FA001-AC4F-418D-AE19-62706E023703}">
                      <ahyp:hlinkClr xmlns:ahyp="http://schemas.microsoft.com/office/drawing/2018/hyperlinkcolor" val="tx"/>
                    </a:ext>
                  </a:extLst>
                </a:hlinkClick>
              </a:rPr>
              <a:t>18</a:t>
            </a:r>
          </a:p>
        </p:txBody>
      </p:sp>
      <p:sp>
        <p:nvSpPr>
          <p:cNvPr id="40" name="New shape">
            <a:extLst>
              <a:ext uri="{FF2B5EF4-FFF2-40B4-BE49-F238E27FC236}">
                <a16:creationId xmlns:a16="http://schemas.microsoft.com/office/drawing/2014/main" id="{B167ADDC-3054-1393-04B6-DECF413D376B}"/>
              </a:ext>
            </a:extLst>
          </p:cNvPr>
          <p:cNvSpPr/>
          <p:nvPr userDrawn="1"/>
        </p:nvSpPr>
        <p:spPr>
          <a:xfrm>
            <a:off x="586800" y="5050743"/>
            <a:ext cx="4957200" cy="2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algn="l">
              <a:spcAft>
                <a:spcPct val="20000"/>
              </a:spcAft>
            </a:pPr>
            <a:r>
              <a:rPr sz="700">
                <a:solidFill>
                  <a:srgbClr val="0F2741"/>
                </a:solidFill>
                <a:latin typeface="Open Sans"/>
              </a:rPr>
              <a:t>Funding of Machine Learning Operations/Platform startups worldwide 2024</a:t>
            </a:r>
          </a:p>
        </p:txBody>
      </p:sp>
      <p:sp>
        <p:nvSpPr>
          <p:cNvPr id="41" name="New shape">
            <a:extLst>
              <a:ext uri="{FF2B5EF4-FFF2-40B4-BE49-F238E27FC236}">
                <a16:creationId xmlns:a16="http://schemas.microsoft.com/office/drawing/2014/main" id="{F81D3FA7-0730-8681-C0F7-04E511F76C50}"/>
              </a:ext>
            </a:extLst>
          </p:cNvPr>
          <p:cNvSpPr/>
          <p:nvPr userDrawn="1"/>
        </p:nvSpPr>
        <p:spPr>
          <a:xfrm>
            <a:off x="5544000" y="5221021"/>
            <a:ext cx="414000" cy="2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algn="r">
              <a:spcAft>
                <a:spcPct val="20000"/>
              </a:spcAft>
            </a:pPr>
            <a:r>
              <a:rPr sz="700">
                <a:solidFill>
                  <a:srgbClr val="0F2741"/>
                </a:solidFill>
                <a:latin typeface="Open Sans"/>
                <a:hlinkClick r:id="" action="ppaction://noaction">
                  <a:extLst>
                    <a:ext uri="{A12FA001-AC4F-418D-AE19-62706E023703}">
                      <ahyp:hlinkClr xmlns:ahyp="http://schemas.microsoft.com/office/drawing/2018/hyperlinkcolor" val="tx"/>
                    </a:ext>
                  </a:extLst>
                </a:hlinkClick>
              </a:rPr>
              <a:t>19</a:t>
            </a:r>
          </a:p>
        </p:txBody>
      </p:sp>
      <p:sp>
        <p:nvSpPr>
          <p:cNvPr id="42" name="New shape">
            <a:extLst>
              <a:ext uri="{FF2B5EF4-FFF2-40B4-BE49-F238E27FC236}">
                <a16:creationId xmlns:a16="http://schemas.microsoft.com/office/drawing/2014/main" id="{EF58632A-615A-F117-19E0-19E18513FBC7}"/>
              </a:ext>
            </a:extLst>
          </p:cNvPr>
          <p:cNvSpPr/>
          <p:nvPr userDrawn="1"/>
        </p:nvSpPr>
        <p:spPr>
          <a:xfrm>
            <a:off x="586800" y="5221021"/>
            <a:ext cx="4957200" cy="2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algn="l">
              <a:spcAft>
                <a:spcPct val="20000"/>
              </a:spcAft>
            </a:pPr>
            <a:r>
              <a:rPr sz="700">
                <a:solidFill>
                  <a:srgbClr val="0F2741"/>
                </a:solidFill>
                <a:latin typeface="Open Sans"/>
              </a:rPr>
              <a:t>Number of notable machine learning models globally in 2023, by geographic area</a:t>
            </a:r>
          </a:p>
        </p:txBody>
      </p:sp>
      <p:sp>
        <p:nvSpPr>
          <p:cNvPr id="43" name="New shape">
            <a:extLst>
              <a:ext uri="{FF2B5EF4-FFF2-40B4-BE49-F238E27FC236}">
                <a16:creationId xmlns:a16="http://schemas.microsoft.com/office/drawing/2014/main" id="{AD0F14C9-6DC8-75ED-79F6-2FBF3DC2D7D1}"/>
              </a:ext>
            </a:extLst>
          </p:cNvPr>
          <p:cNvSpPr/>
          <p:nvPr userDrawn="1"/>
        </p:nvSpPr>
        <p:spPr>
          <a:xfrm>
            <a:off x="5544000" y="5391299"/>
            <a:ext cx="414000" cy="2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algn="r">
              <a:spcAft>
                <a:spcPct val="20000"/>
              </a:spcAft>
            </a:pPr>
            <a:r>
              <a:rPr sz="700">
                <a:solidFill>
                  <a:srgbClr val="0F2741"/>
                </a:solidFill>
                <a:latin typeface="Open Sans"/>
                <a:hlinkClick r:id="" action="ppaction://noaction">
                  <a:extLst>
                    <a:ext uri="{A12FA001-AC4F-418D-AE19-62706E023703}">
                      <ahyp:hlinkClr xmlns:ahyp="http://schemas.microsoft.com/office/drawing/2018/hyperlinkcolor" val="tx"/>
                    </a:ext>
                  </a:extLst>
                </a:hlinkClick>
              </a:rPr>
              <a:t>20</a:t>
            </a:r>
          </a:p>
        </p:txBody>
      </p:sp>
      <p:sp>
        <p:nvSpPr>
          <p:cNvPr id="44" name="New shape">
            <a:extLst>
              <a:ext uri="{FF2B5EF4-FFF2-40B4-BE49-F238E27FC236}">
                <a16:creationId xmlns:a16="http://schemas.microsoft.com/office/drawing/2014/main" id="{4B8EE240-DDFC-F876-BEA4-0A0BE5CB6B3F}"/>
              </a:ext>
            </a:extLst>
          </p:cNvPr>
          <p:cNvSpPr/>
          <p:nvPr userDrawn="1"/>
        </p:nvSpPr>
        <p:spPr>
          <a:xfrm>
            <a:off x="586800" y="5391299"/>
            <a:ext cx="4957200" cy="2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algn="l">
              <a:spcAft>
                <a:spcPct val="20000"/>
              </a:spcAft>
            </a:pPr>
            <a:r>
              <a:rPr sz="700">
                <a:solidFill>
                  <a:srgbClr val="0F2741"/>
                </a:solidFill>
                <a:latin typeface="Open Sans"/>
              </a:rPr>
              <a:t>Desired usage of ML and generative AI by commericial leaders 2023</a:t>
            </a:r>
          </a:p>
        </p:txBody>
      </p:sp>
      <p:sp>
        <p:nvSpPr>
          <p:cNvPr id="45" name="New shape">
            <a:extLst>
              <a:ext uri="{FF2B5EF4-FFF2-40B4-BE49-F238E27FC236}">
                <a16:creationId xmlns:a16="http://schemas.microsoft.com/office/drawing/2014/main" id="{8DA4D0E7-69E6-4903-7333-81AF5987F146}"/>
              </a:ext>
            </a:extLst>
          </p:cNvPr>
          <p:cNvSpPr/>
          <p:nvPr userDrawn="1"/>
        </p:nvSpPr>
        <p:spPr>
          <a:xfrm>
            <a:off x="10915200" y="1882800"/>
            <a:ext cx="414000" cy="2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algn="r">
              <a:spcAft>
                <a:spcPct val="20000"/>
              </a:spcAft>
            </a:pPr>
            <a:r>
              <a:rPr sz="700">
                <a:solidFill>
                  <a:srgbClr val="0F2741"/>
                </a:solidFill>
                <a:latin typeface="Open Sans"/>
                <a:hlinkClick r:id="" action="ppaction://noaction">
                  <a:extLst>
                    <a:ext uri="{A12FA001-AC4F-418D-AE19-62706E023703}">
                      <ahyp:hlinkClr xmlns:ahyp="http://schemas.microsoft.com/office/drawing/2018/hyperlinkcolor" val="tx"/>
                    </a:ext>
                  </a:extLst>
                </a:hlinkClick>
              </a:rPr>
              <a:t>21</a:t>
            </a:r>
          </a:p>
        </p:txBody>
      </p:sp>
      <p:sp>
        <p:nvSpPr>
          <p:cNvPr id="46" name="New shape">
            <a:extLst>
              <a:ext uri="{FF2B5EF4-FFF2-40B4-BE49-F238E27FC236}">
                <a16:creationId xmlns:a16="http://schemas.microsoft.com/office/drawing/2014/main" id="{AB6CD0AC-ED1F-881A-9525-61F4F2EA450B}"/>
              </a:ext>
            </a:extLst>
          </p:cNvPr>
          <p:cNvSpPr/>
          <p:nvPr userDrawn="1"/>
        </p:nvSpPr>
        <p:spPr>
          <a:xfrm>
            <a:off x="5958000" y="1882800"/>
            <a:ext cx="4957200" cy="2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algn="l">
              <a:spcAft>
                <a:spcPct val="20000"/>
              </a:spcAft>
            </a:pPr>
            <a:r>
              <a:rPr sz="700">
                <a:solidFill>
                  <a:srgbClr val="0F2741"/>
                </a:solidFill>
                <a:latin typeface="Open Sans"/>
              </a:rPr>
              <a:t>Usage of ML and generative AI by commercial leaders 2023</a:t>
            </a:r>
          </a:p>
        </p:txBody>
      </p:sp>
      <p:sp>
        <p:nvSpPr>
          <p:cNvPr id="47" name="New shape">
            <a:extLst>
              <a:ext uri="{FF2B5EF4-FFF2-40B4-BE49-F238E27FC236}">
                <a16:creationId xmlns:a16="http://schemas.microsoft.com/office/drawing/2014/main" id="{6746985F-FA7E-3C35-0335-09D7D469979D}"/>
              </a:ext>
            </a:extLst>
          </p:cNvPr>
          <p:cNvSpPr/>
          <p:nvPr userDrawn="1"/>
        </p:nvSpPr>
        <p:spPr>
          <a:xfrm>
            <a:off x="10915200" y="2053078"/>
            <a:ext cx="414000" cy="2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algn="r">
              <a:spcAft>
                <a:spcPct val="20000"/>
              </a:spcAft>
            </a:pPr>
            <a:r>
              <a:rPr sz="700">
                <a:solidFill>
                  <a:srgbClr val="0F2741"/>
                </a:solidFill>
                <a:latin typeface="Open Sans"/>
                <a:hlinkClick r:id="" action="ppaction://noaction">
                  <a:extLst>
                    <a:ext uri="{A12FA001-AC4F-418D-AE19-62706E023703}">
                      <ahyp:hlinkClr xmlns:ahyp="http://schemas.microsoft.com/office/drawing/2018/hyperlinkcolor" val="tx"/>
                    </a:ext>
                  </a:extLst>
                </a:hlinkClick>
              </a:rPr>
              <a:t>22</a:t>
            </a:r>
          </a:p>
        </p:txBody>
      </p:sp>
      <p:sp>
        <p:nvSpPr>
          <p:cNvPr id="48" name="New shape">
            <a:extLst>
              <a:ext uri="{FF2B5EF4-FFF2-40B4-BE49-F238E27FC236}">
                <a16:creationId xmlns:a16="http://schemas.microsoft.com/office/drawing/2014/main" id="{6BE6E07E-A41E-2B0F-C41B-6B19B605DE29}"/>
              </a:ext>
            </a:extLst>
          </p:cNvPr>
          <p:cNvSpPr/>
          <p:nvPr userDrawn="1"/>
        </p:nvSpPr>
        <p:spPr>
          <a:xfrm>
            <a:off x="5958000" y="2053078"/>
            <a:ext cx="4957200" cy="2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algn="l">
              <a:spcAft>
                <a:spcPct val="20000"/>
              </a:spcAft>
            </a:pPr>
            <a:r>
              <a:rPr sz="700">
                <a:solidFill>
                  <a:srgbClr val="0F2741"/>
                </a:solidFill>
                <a:latin typeface="Open Sans"/>
              </a:rPr>
              <a:t>Number of foundation models in global organizations in 2023</a:t>
            </a:r>
          </a:p>
        </p:txBody>
      </p:sp>
      <p:sp>
        <p:nvSpPr>
          <p:cNvPr id="49" name="New shape">
            <a:extLst>
              <a:ext uri="{FF2B5EF4-FFF2-40B4-BE49-F238E27FC236}">
                <a16:creationId xmlns:a16="http://schemas.microsoft.com/office/drawing/2014/main" id="{49E7FCE6-F44C-55BD-045F-7CFA0F459BD2}"/>
              </a:ext>
            </a:extLst>
          </p:cNvPr>
          <p:cNvSpPr/>
          <p:nvPr userDrawn="1"/>
        </p:nvSpPr>
        <p:spPr>
          <a:xfrm>
            <a:off x="5958000" y="2350356"/>
            <a:ext cx="5371200" cy="230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spAutoFit/>
          </a:bodyPr>
          <a:lstStyle/>
          <a:p>
            <a:pPr algn="l">
              <a:spcAft>
                <a:spcPct val="20000"/>
              </a:spcAft>
            </a:pPr>
            <a:r>
              <a:rPr sz="900">
                <a:solidFill>
                  <a:srgbClr val="0A85E6"/>
                </a:solidFill>
                <a:latin typeface="Open Sans"/>
              </a:rPr>
              <a:t>04 Companies</a:t>
            </a:r>
          </a:p>
        </p:txBody>
      </p:sp>
      <p:sp>
        <p:nvSpPr>
          <p:cNvPr id="50" name="New shape">
            <a:extLst>
              <a:ext uri="{FF2B5EF4-FFF2-40B4-BE49-F238E27FC236}">
                <a16:creationId xmlns:a16="http://schemas.microsoft.com/office/drawing/2014/main" id="{208EE730-8039-75D0-FDEE-4DDE4CF528B7}"/>
              </a:ext>
            </a:extLst>
          </p:cNvPr>
          <p:cNvSpPr/>
          <p:nvPr userDrawn="1"/>
        </p:nvSpPr>
        <p:spPr>
          <a:xfrm>
            <a:off x="10915200" y="2583799"/>
            <a:ext cx="414000" cy="2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algn="r">
              <a:spcAft>
                <a:spcPct val="20000"/>
              </a:spcAft>
            </a:pPr>
            <a:r>
              <a:rPr sz="700">
                <a:solidFill>
                  <a:srgbClr val="0F2741"/>
                </a:solidFill>
                <a:latin typeface="Open Sans"/>
                <a:hlinkClick r:id="" action="ppaction://noaction">
                  <a:extLst>
                    <a:ext uri="{A12FA001-AC4F-418D-AE19-62706E023703}">
                      <ahyp:hlinkClr xmlns:ahyp="http://schemas.microsoft.com/office/drawing/2018/hyperlinkcolor" val="tx"/>
                    </a:ext>
                  </a:extLst>
                </a:hlinkClick>
              </a:rPr>
              <a:t>24</a:t>
            </a:r>
          </a:p>
        </p:txBody>
      </p:sp>
      <p:sp>
        <p:nvSpPr>
          <p:cNvPr id="51" name="New shape">
            <a:extLst>
              <a:ext uri="{FF2B5EF4-FFF2-40B4-BE49-F238E27FC236}">
                <a16:creationId xmlns:a16="http://schemas.microsoft.com/office/drawing/2014/main" id="{67FD879D-0A42-8640-C0B0-D0D8BD236725}"/>
              </a:ext>
            </a:extLst>
          </p:cNvPr>
          <p:cNvSpPr/>
          <p:nvPr userDrawn="1"/>
        </p:nvSpPr>
        <p:spPr>
          <a:xfrm>
            <a:off x="5958000" y="2583799"/>
            <a:ext cx="4957200" cy="2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algn="l">
              <a:spcAft>
                <a:spcPct val="20000"/>
              </a:spcAft>
            </a:pPr>
            <a:r>
              <a:rPr sz="700">
                <a:solidFill>
                  <a:srgbClr val="0F2741"/>
                </a:solidFill>
                <a:latin typeface="Open Sans"/>
              </a:rPr>
              <a:t>Microsoft's revenue 2008-2025, by fiscal quarter</a:t>
            </a:r>
          </a:p>
        </p:txBody>
      </p:sp>
      <p:sp>
        <p:nvSpPr>
          <p:cNvPr id="52" name="New shape">
            <a:extLst>
              <a:ext uri="{FF2B5EF4-FFF2-40B4-BE49-F238E27FC236}">
                <a16:creationId xmlns:a16="http://schemas.microsoft.com/office/drawing/2014/main" id="{58973106-7A23-9294-AA25-C9B52E537B37}"/>
              </a:ext>
            </a:extLst>
          </p:cNvPr>
          <p:cNvSpPr/>
          <p:nvPr userDrawn="1"/>
        </p:nvSpPr>
        <p:spPr>
          <a:xfrm>
            <a:off x="10915200" y="2754077"/>
            <a:ext cx="414000" cy="2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algn="r">
              <a:spcAft>
                <a:spcPct val="20000"/>
              </a:spcAft>
            </a:pPr>
            <a:r>
              <a:rPr sz="700">
                <a:solidFill>
                  <a:srgbClr val="0F2741"/>
                </a:solidFill>
                <a:latin typeface="Open Sans"/>
                <a:hlinkClick r:id="" action="ppaction://noaction">
                  <a:extLst>
                    <a:ext uri="{A12FA001-AC4F-418D-AE19-62706E023703}">
                      <ahyp:hlinkClr xmlns:ahyp="http://schemas.microsoft.com/office/drawing/2018/hyperlinkcolor" val="tx"/>
                    </a:ext>
                  </a:extLst>
                </a:hlinkClick>
              </a:rPr>
              <a:t>25</a:t>
            </a:r>
          </a:p>
        </p:txBody>
      </p:sp>
      <p:sp>
        <p:nvSpPr>
          <p:cNvPr id="53" name="New shape">
            <a:extLst>
              <a:ext uri="{FF2B5EF4-FFF2-40B4-BE49-F238E27FC236}">
                <a16:creationId xmlns:a16="http://schemas.microsoft.com/office/drawing/2014/main" id="{093ADE5D-5871-7923-FF92-022A54552544}"/>
              </a:ext>
            </a:extLst>
          </p:cNvPr>
          <p:cNvSpPr/>
          <p:nvPr userDrawn="1"/>
        </p:nvSpPr>
        <p:spPr>
          <a:xfrm>
            <a:off x="5958000" y="2754077"/>
            <a:ext cx="4957200" cy="2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algn="l">
              <a:spcAft>
                <a:spcPct val="20000"/>
              </a:spcAft>
            </a:pPr>
            <a:r>
              <a:rPr sz="700">
                <a:solidFill>
                  <a:srgbClr val="0F2741"/>
                </a:solidFill>
                <a:latin typeface="Open Sans"/>
              </a:rPr>
              <a:t>Global number of leading services offered on Microsoft Azure 2024, by category</a:t>
            </a:r>
          </a:p>
        </p:txBody>
      </p:sp>
      <p:sp>
        <p:nvSpPr>
          <p:cNvPr id="54" name="New shape">
            <a:extLst>
              <a:ext uri="{FF2B5EF4-FFF2-40B4-BE49-F238E27FC236}">
                <a16:creationId xmlns:a16="http://schemas.microsoft.com/office/drawing/2014/main" id="{A855882A-B758-CBCA-603C-647D63BF35CC}"/>
              </a:ext>
            </a:extLst>
          </p:cNvPr>
          <p:cNvSpPr/>
          <p:nvPr userDrawn="1"/>
        </p:nvSpPr>
        <p:spPr>
          <a:xfrm>
            <a:off x="10915200" y="2924355"/>
            <a:ext cx="414000" cy="2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algn="r">
              <a:spcAft>
                <a:spcPct val="20000"/>
              </a:spcAft>
            </a:pPr>
            <a:r>
              <a:rPr sz="700">
                <a:solidFill>
                  <a:srgbClr val="0F2741"/>
                </a:solidFill>
                <a:latin typeface="Open Sans"/>
                <a:hlinkClick r:id="" action="ppaction://noaction">
                  <a:extLst>
                    <a:ext uri="{A12FA001-AC4F-418D-AE19-62706E023703}">
                      <ahyp:hlinkClr xmlns:ahyp="http://schemas.microsoft.com/office/drawing/2018/hyperlinkcolor" val="tx"/>
                    </a:ext>
                  </a:extLst>
                </a:hlinkClick>
              </a:rPr>
              <a:t>26</a:t>
            </a:r>
          </a:p>
        </p:txBody>
      </p:sp>
      <p:sp>
        <p:nvSpPr>
          <p:cNvPr id="55" name="New shape">
            <a:extLst>
              <a:ext uri="{FF2B5EF4-FFF2-40B4-BE49-F238E27FC236}">
                <a16:creationId xmlns:a16="http://schemas.microsoft.com/office/drawing/2014/main" id="{76ACD9B0-A756-C268-B203-8A6FE963B40F}"/>
              </a:ext>
            </a:extLst>
          </p:cNvPr>
          <p:cNvSpPr/>
          <p:nvPr userDrawn="1"/>
        </p:nvSpPr>
        <p:spPr>
          <a:xfrm>
            <a:off x="5958000" y="2924355"/>
            <a:ext cx="4957200" cy="2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algn="l">
              <a:spcAft>
                <a:spcPct val="20000"/>
              </a:spcAft>
            </a:pPr>
            <a:r>
              <a:rPr sz="700">
                <a:solidFill>
                  <a:srgbClr val="0F2741"/>
                </a:solidFill>
                <a:latin typeface="Open Sans"/>
              </a:rPr>
              <a:t>Alphabet: global annual revenue 2011-2024</a:t>
            </a:r>
          </a:p>
        </p:txBody>
      </p:sp>
      <p:sp>
        <p:nvSpPr>
          <p:cNvPr id="56" name="New shape">
            <a:extLst>
              <a:ext uri="{FF2B5EF4-FFF2-40B4-BE49-F238E27FC236}">
                <a16:creationId xmlns:a16="http://schemas.microsoft.com/office/drawing/2014/main" id="{85CD9878-DACC-A33E-A097-0E353BCB2EEA}"/>
              </a:ext>
            </a:extLst>
          </p:cNvPr>
          <p:cNvSpPr/>
          <p:nvPr userDrawn="1"/>
        </p:nvSpPr>
        <p:spPr>
          <a:xfrm>
            <a:off x="10915200" y="3094633"/>
            <a:ext cx="414000" cy="2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algn="r">
              <a:spcAft>
                <a:spcPct val="20000"/>
              </a:spcAft>
            </a:pPr>
            <a:r>
              <a:rPr sz="700">
                <a:solidFill>
                  <a:srgbClr val="0F2741"/>
                </a:solidFill>
                <a:latin typeface="Open Sans"/>
                <a:hlinkClick r:id="" action="ppaction://noaction">
                  <a:extLst>
                    <a:ext uri="{A12FA001-AC4F-418D-AE19-62706E023703}">
                      <ahyp:hlinkClr xmlns:ahyp="http://schemas.microsoft.com/office/drawing/2018/hyperlinkcolor" val="tx"/>
                    </a:ext>
                  </a:extLst>
                </a:hlinkClick>
              </a:rPr>
              <a:t>27</a:t>
            </a:r>
          </a:p>
        </p:txBody>
      </p:sp>
      <p:sp>
        <p:nvSpPr>
          <p:cNvPr id="57" name="New shape">
            <a:extLst>
              <a:ext uri="{FF2B5EF4-FFF2-40B4-BE49-F238E27FC236}">
                <a16:creationId xmlns:a16="http://schemas.microsoft.com/office/drawing/2014/main" id="{9D3D66F4-A2DC-5D20-7DD8-EE4E52D3E52D}"/>
              </a:ext>
            </a:extLst>
          </p:cNvPr>
          <p:cNvSpPr/>
          <p:nvPr userDrawn="1"/>
        </p:nvSpPr>
        <p:spPr>
          <a:xfrm>
            <a:off x="5958000" y="3094633"/>
            <a:ext cx="4957200" cy="2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algn="l">
              <a:spcAft>
                <a:spcPct val="20000"/>
              </a:spcAft>
            </a:pPr>
            <a:r>
              <a:rPr sz="700">
                <a:solidFill>
                  <a:srgbClr val="0F2741"/>
                </a:solidFill>
                <a:latin typeface="Open Sans"/>
              </a:rPr>
              <a:t>Global number of services offered on Google Cloud marketplace 2024, by category</a:t>
            </a:r>
          </a:p>
        </p:txBody>
      </p:sp>
      <p:sp>
        <p:nvSpPr>
          <p:cNvPr id="58" name="New shape">
            <a:extLst>
              <a:ext uri="{FF2B5EF4-FFF2-40B4-BE49-F238E27FC236}">
                <a16:creationId xmlns:a16="http://schemas.microsoft.com/office/drawing/2014/main" id="{A2994D8F-3D20-9DE0-8418-7CDCB285C8AA}"/>
              </a:ext>
            </a:extLst>
          </p:cNvPr>
          <p:cNvSpPr/>
          <p:nvPr userDrawn="1"/>
        </p:nvSpPr>
        <p:spPr>
          <a:xfrm>
            <a:off x="10915200" y="3264911"/>
            <a:ext cx="414000" cy="2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algn="r">
              <a:spcAft>
                <a:spcPct val="20000"/>
              </a:spcAft>
            </a:pPr>
            <a:r>
              <a:rPr sz="700">
                <a:solidFill>
                  <a:srgbClr val="0F2741"/>
                </a:solidFill>
                <a:latin typeface="Open Sans"/>
                <a:hlinkClick r:id="" action="ppaction://noaction">
                  <a:extLst>
                    <a:ext uri="{A12FA001-AC4F-418D-AE19-62706E023703}">
                      <ahyp:hlinkClr xmlns:ahyp="http://schemas.microsoft.com/office/drawing/2018/hyperlinkcolor" val="tx"/>
                    </a:ext>
                  </a:extLst>
                </a:hlinkClick>
              </a:rPr>
              <a:t>28</a:t>
            </a:r>
          </a:p>
        </p:txBody>
      </p:sp>
      <p:sp>
        <p:nvSpPr>
          <p:cNvPr id="59" name="New shape">
            <a:extLst>
              <a:ext uri="{FF2B5EF4-FFF2-40B4-BE49-F238E27FC236}">
                <a16:creationId xmlns:a16="http://schemas.microsoft.com/office/drawing/2014/main" id="{8BB599D6-3CC3-D0EE-89BB-AF9C7A294C57}"/>
              </a:ext>
            </a:extLst>
          </p:cNvPr>
          <p:cNvSpPr/>
          <p:nvPr userDrawn="1"/>
        </p:nvSpPr>
        <p:spPr>
          <a:xfrm>
            <a:off x="5958000" y="3264911"/>
            <a:ext cx="4957200" cy="2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algn="l">
              <a:spcAft>
                <a:spcPct val="20000"/>
              </a:spcAft>
            </a:pPr>
            <a:r>
              <a:rPr sz="700">
                <a:solidFill>
                  <a:srgbClr val="0F2741"/>
                </a:solidFill>
                <a:latin typeface="Open Sans"/>
              </a:rPr>
              <a:t>Number of ML solutions on Google Cloud marketplace 2024, by type</a:t>
            </a:r>
          </a:p>
        </p:txBody>
      </p:sp>
      <p:sp>
        <p:nvSpPr>
          <p:cNvPr id="60" name="New shape">
            <a:extLst>
              <a:ext uri="{FF2B5EF4-FFF2-40B4-BE49-F238E27FC236}">
                <a16:creationId xmlns:a16="http://schemas.microsoft.com/office/drawing/2014/main" id="{15930196-651C-27D4-0751-6F86E3FA73FE}"/>
              </a:ext>
            </a:extLst>
          </p:cNvPr>
          <p:cNvSpPr/>
          <p:nvPr userDrawn="1"/>
        </p:nvSpPr>
        <p:spPr>
          <a:xfrm>
            <a:off x="10915200" y="3435189"/>
            <a:ext cx="414000" cy="2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algn="r">
              <a:spcAft>
                <a:spcPct val="20000"/>
              </a:spcAft>
            </a:pPr>
            <a:r>
              <a:rPr sz="700">
                <a:solidFill>
                  <a:srgbClr val="0F2741"/>
                </a:solidFill>
                <a:latin typeface="Open Sans"/>
                <a:hlinkClick r:id="" action="ppaction://noaction">
                  <a:extLst>
                    <a:ext uri="{A12FA001-AC4F-418D-AE19-62706E023703}">
                      <ahyp:hlinkClr xmlns:ahyp="http://schemas.microsoft.com/office/drawing/2018/hyperlinkcolor" val="tx"/>
                    </a:ext>
                  </a:extLst>
                </a:hlinkClick>
              </a:rPr>
              <a:t>29</a:t>
            </a:r>
          </a:p>
        </p:txBody>
      </p:sp>
      <p:sp>
        <p:nvSpPr>
          <p:cNvPr id="61" name="New shape">
            <a:extLst>
              <a:ext uri="{FF2B5EF4-FFF2-40B4-BE49-F238E27FC236}">
                <a16:creationId xmlns:a16="http://schemas.microsoft.com/office/drawing/2014/main" id="{2951A9FB-F577-04BE-3DB6-5A358379654D}"/>
              </a:ext>
            </a:extLst>
          </p:cNvPr>
          <p:cNvSpPr/>
          <p:nvPr userDrawn="1"/>
        </p:nvSpPr>
        <p:spPr>
          <a:xfrm>
            <a:off x="5958000" y="3435189"/>
            <a:ext cx="4957200" cy="2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algn="l">
              <a:spcAft>
                <a:spcPct val="20000"/>
              </a:spcAft>
            </a:pPr>
            <a:r>
              <a:rPr sz="700">
                <a:solidFill>
                  <a:srgbClr val="0F2741"/>
                </a:solidFill>
                <a:latin typeface="Open Sans"/>
              </a:rPr>
              <a:t>Amazon Web Services annual revenue 2013-2023</a:t>
            </a:r>
          </a:p>
        </p:txBody>
      </p:sp>
      <p:sp>
        <p:nvSpPr>
          <p:cNvPr id="62" name="New shape">
            <a:extLst>
              <a:ext uri="{FF2B5EF4-FFF2-40B4-BE49-F238E27FC236}">
                <a16:creationId xmlns:a16="http://schemas.microsoft.com/office/drawing/2014/main" id="{46EE3BA3-C45C-724E-F4E0-D7F11E002963}"/>
              </a:ext>
            </a:extLst>
          </p:cNvPr>
          <p:cNvSpPr/>
          <p:nvPr userDrawn="1"/>
        </p:nvSpPr>
        <p:spPr>
          <a:xfrm>
            <a:off x="10915200" y="3605467"/>
            <a:ext cx="414000" cy="2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algn="r">
              <a:spcAft>
                <a:spcPct val="20000"/>
              </a:spcAft>
            </a:pPr>
            <a:r>
              <a:rPr sz="700">
                <a:solidFill>
                  <a:srgbClr val="0F2741"/>
                </a:solidFill>
                <a:latin typeface="Open Sans"/>
                <a:hlinkClick r:id="" action="ppaction://noaction">
                  <a:extLst>
                    <a:ext uri="{A12FA001-AC4F-418D-AE19-62706E023703}">
                      <ahyp:hlinkClr xmlns:ahyp="http://schemas.microsoft.com/office/drawing/2018/hyperlinkcolor" val="tx"/>
                    </a:ext>
                  </a:extLst>
                </a:hlinkClick>
              </a:rPr>
              <a:t>30</a:t>
            </a:r>
          </a:p>
        </p:txBody>
      </p:sp>
      <p:sp>
        <p:nvSpPr>
          <p:cNvPr id="63" name="New shape">
            <a:extLst>
              <a:ext uri="{FF2B5EF4-FFF2-40B4-BE49-F238E27FC236}">
                <a16:creationId xmlns:a16="http://schemas.microsoft.com/office/drawing/2014/main" id="{288C3D17-BBAA-0953-6A2F-4B4BBFD63D48}"/>
              </a:ext>
            </a:extLst>
          </p:cNvPr>
          <p:cNvSpPr/>
          <p:nvPr userDrawn="1"/>
        </p:nvSpPr>
        <p:spPr>
          <a:xfrm>
            <a:off x="5958000" y="3605467"/>
            <a:ext cx="4957200" cy="2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algn="l">
              <a:spcAft>
                <a:spcPct val="20000"/>
              </a:spcAft>
            </a:pPr>
            <a:r>
              <a:rPr sz="700">
                <a:solidFill>
                  <a:srgbClr val="0F2741"/>
                </a:solidFill>
                <a:latin typeface="Open Sans"/>
              </a:rPr>
              <a:t>Global number of products and services offered on AWS marketplace 2024, by category</a:t>
            </a:r>
          </a:p>
        </p:txBody>
      </p:sp>
      <p:sp>
        <p:nvSpPr>
          <p:cNvPr id="64" name="New shape">
            <a:extLst>
              <a:ext uri="{FF2B5EF4-FFF2-40B4-BE49-F238E27FC236}">
                <a16:creationId xmlns:a16="http://schemas.microsoft.com/office/drawing/2014/main" id="{19DB49EF-7FAE-500B-8804-7E6848C79344}"/>
              </a:ext>
            </a:extLst>
          </p:cNvPr>
          <p:cNvSpPr/>
          <p:nvPr userDrawn="1"/>
        </p:nvSpPr>
        <p:spPr>
          <a:xfrm>
            <a:off x="5958000" y="3902745"/>
            <a:ext cx="5371200" cy="230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spAutoFit/>
          </a:bodyPr>
          <a:lstStyle/>
          <a:p>
            <a:pPr algn="l">
              <a:spcAft>
                <a:spcPct val="20000"/>
              </a:spcAft>
            </a:pPr>
            <a:r>
              <a:rPr sz="900">
                <a:solidFill>
                  <a:srgbClr val="0A85E6"/>
                </a:solidFill>
                <a:latin typeface="Open Sans"/>
              </a:rPr>
              <a:t>05 Impact</a:t>
            </a:r>
          </a:p>
        </p:txBody>
      </p:sp>
      <p:sp>
        <p:nvSpPr>
          <p:cNvPr id="65" name="New shape">
            <a:extLst>
              <a:ext uri="{FF2B5EF4-FFF2-40B4-BE49-F238E27FC236}">
                <a16:creationId xmlns:a16="http://schemas.microsoft.com/office/drawing/2014/main" id="{122B0714-3026-E7E4-775A-FCDD6C015471}"/>
              </a:ext>
            </a:extLst>
          </p:cNvPr>
          <p:cNvSpPr/>
          <p:nvPr userDrawn="1"/>
        </p:nvSpPr>
        <p:spPr>
          <a:xfrm>
            <a:off x="10915200" y="4136188"/>
            <a:ext cx="414000" cy="2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algn="r">
              <a:spcAft>
                <a:spcPct val="20000"/>
              </a:spcAft>
            </a:pPr>
            <a:r>
              <a:rPr sz="700">
                <a:solidFill>
                  <a:srgbClr val="0F2741"/>
                </a:solidFill>
                <a:latin typeface="Open Sans"/>
                <a:hlinkClick r:id="" action="ppaction://noaction">
                  <a:extLst>
                    <a:ext uri="{A12FA001-AC4F-418D-AE19-62706E023703}">
                      <ahyp:hlinkClr xmlns:ahyp="http://schemas.microsoft.com/office/drawing/2018/hyperlinkcolor" val="tx"/>
                    </a:ext>
                  </a:extLst>
                </a:hlinkClick>
              </a:rPr>
              <a:t>32</a:t>
            </a:r>
          </a:p>
        </p:txBody>
      </p:sp>
      <p:sp>
        <p:nvSpPr>
          <p:cNvPr id="66" name="New shape">
            <a:extLst>
              <a:ext uri="{FF2B5EF4-FFF2-40B4-BE49-F238E27FC236}">
                <a16:creationId xmlns:a16="http://schemas.microsoft.com/office/drawing/2014/main" id="{1A9E8C01-5F04-7DCD-CA85-93A621AC0E34}"/>
              </a:ext>
            </a:extLst>
          </p:cNvPr>
          <p:cNvSpPr/>
          <p:nvPr userDrawn="1"/>
        </p:nvSpPr>
        <p:spPr>
          <a:xfrm>
            <a:off x="5958000" y="4136188"/>
            <a:ext cx="4957200" cy="2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algn="l">
              <a:spcAft>
                <a:spcPct val="20000"/>
              </a:spcAft>
            </a:pPr>
            <a:r>
              <a:rPr sz="700">
                <a:solidFill>
                  <a:srgbClr val="0F2741"/>
                </a:solidFill>
                <a:latin typeface="Open Sans"/>
              </a:rPr>
              <a:t>AI/ML impact on business supply chains worldwide from 2023 to 2025</a:t>
            </a:r>
          </a:p>
        </p:txBody>
      </p:sp>
      <p:sp>
        <p:nvSpPr>
          <p:cNvPr id="67" name="New shape">
            <a:extLst>
              <a:ext uri="{FF2B5EF4-FFF2-40B4-BE49-F238E27FC236}">
                <a16:creationId xmlns:a16="http://schemas.microsoft.com/office/drawing/2014/main" id="{4720DB58-7104-71AD-2272-FBF85845E3D7}"/>
              </a:ext>
            </a:extLst>
          </p:cNvPr>
          <p:cNvSpPr/>
          <p:nvPr userDrawn="1"/>
        </p:nvSpPr>
        <p:spPr>
          <a:xfrm>
            <a:off x="10915200" y="4306466"/>
            <a:ext cx="414000" cy="2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algn="r">
              <a:spcAft>
                <a:spcPct val="20000"/>
              </a:spcAft>
            </a:pPr>
            <a:r>
              <a:rPr sz="700">
                <a:solidFill>
                  <a:srgbClr val="0F2741"/>
                </a:solidFill>
                <a:latin typeface="Open Sans"/>
                <a:hlinkClick r:id="" action="ppaction://noaction">
                  <a:extLst>
                    <a:ext uri="{A12FA001-AC4F-418D-AE19-62706E023703}">
                      <ahyp:hlinkClr xmlns:ahyp="http://schemas.microsoft.com/office/drawing/2018/hyperlinkcolor" val="tx"/>
                    </a:ext>
                  </a:extLst>
                </a:hlinkClick>
              </a:rPr>
              <a:t>33</a:t>
            </a:r>
          </a:p>
        </p:txBody>
      </p:sp>
      <p:sp>
        <p:nvSpPr>
          <p:cNvPr id="68" name="New shape">
            <a:extLst>
              <a:ext uri="{FF2B5EF4-FFF2-40B4-BE49-F238E27FC236}">
                <a16:creationId xmlns:a16="http://schemas.microsoft.com/office/drawing/2014/main" id="{0135F6BF-3F27-D074-BD16-C16690AEA0F0}"/>
              </a:ext>
            </a:extLst>
          </p:cNvPr>
          <p:cNvSpPr/>
          <p:nvPr userDrawn="1"/>
        </p:nvSpPr>
        <p:spPr>
          <a:xfrm>
            <a:off x="5958000" y="4306466"/>
            <a:ext cx="4957200" cy="2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algn="l">
              <a:spcAft>
                <a:spcPct val="20000"/>
              </a:spcAft>
            </a:pPr>
            <a:r>
              <a:rPr sz="700">
                <a:solidFill>
                  <a:srgbClr val="0F2741"/>
                </a:solidFill>
                <a:latin typeface="Open Sans"/>
              </a:rPr>
              <a:t>Impact of AI and ML use on retail performance 2022-2024</a:t>
            </a:r>
          </a:p>
        </p:txBody>
      </p:sp>
      <p:sp>
        <p:nvSpPr>
          <p:cNvPr id="69" name="New shape">
            <a:extLst>
              <a:ext uri="{FF2B5EF4-FFF2-40B4-BE49-F238E27FC236}">
                <a16:creationId xmlns:a16="http://schemas.microsoft.com/office/drawing/2014/main" id="{54D6C4AB-5256-604E-C80B-404417238196}"/>
              </a:ext>
            </a:extLst>
          </p:cNvPr>
          <p:cNvSpPr/>
          <p:nvPr userDrawn="1"/>
        </p:nvSpPr>
        <p:spPr>
          <a:xfrm>
            <a:off x="10915200" y="4476744"/>
            <a:ext cx="414000" cy="2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algn="r">
              <a:spcAft>
                <a:spcPct val="20000"/>
              </a:spcAft>
            </a:pPr>
            <a:r>
              <a:rPr sz="700">
                <a:solidFill>
                  <a:srgbClr val="0F2741"/>
                </a:solidFill>
                <a:latin typeface="Open Sans"/>
                <a:hlinkClick r:id="" action="ppaction://noaction">
                  <a:extLst>
                    <a:ext uri="{A12FA001-AC4F-418D-AE19-62706E023703}">
                      <ahyp:hlinkClr xmlns:ahyp="http://schemas.microsoft.com/office/drawing/2018/hyperlinkcolor" val="tx"/>
                    </a:ext>
                  </a:extLst>
                </a:hlinkClick>
              </a:rPr>
              <a:t>34</a:t>
            </a:r>
          </a:p>
        </p:txBody>
      </p:sp>
      <p:sp>
        <p:nvSpPr>
          <p:cNvPr id="70" name="New shape">
            <a:extLst>
              <a:ext uri="{FF2B5EF4-FFF2-40B4-BE49-F238E27FC236}">
                <a16:creationId xmlns:a16="http://schemas.microsoft.com/office/drawing/2014/main" id="{7E10C5C0-998B-950B-725F-BB21396C6296}"/>
              </a:ext>
            </a:extLst>
          </p:cNvPr>
          <p:cNvSpPr/>
          <p:nvPr userDrawn="1"/>
        </p:nvSpPr>
        <p:spPr>
          <a:xfrm>
            <a:off x="5958000" y="4476744"/>
            <a:ext cx="4957200" cy="2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algn="l">
              <a:spcAft>
                <a:spcPct val="20000"/>
              </a:spcAft>
            </a:pPr>
            <a:r>
              <a:rPr sz="700">
                <a:solidFill>
                  <a:srgbClr val="0F2741"/>
                </a:solidFill>
                <a:latin typeface="Open Sans"/>
              </a:rPr>
              <a:t>IT skills with expected increase in demand due to AI worldwide 2023</a:t>
            </a:r>
          </a:p>
        </p:txBody>
      </p:sp>
    </p:spTree>
    <p:extLst>
      <p:ext uri="{BB962C8B-B14F-4D97-AF65-F5344CB8AC3E}">
        <p14:creationId xmlns:p14="http://schemas.microsoft.com/office/powerpoint/2010/main" val="159414527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087B031-DD27-1F53-A90F-00DD3E619A8C}"/>
              </a:ext>
            </a:extLst>
          </p:cNvPr>
          <p:cNvSpPr>
            <a:spLocks noGrp="1"/>
          </p:cNvSpPr>
          <p:nvPr>
            <p:ph type="sldNum" sz="quarter" idx="10"/>
          </p:nvPr>
        </p:nvSpPr>
        <p:spPr>
          <a:xfrm>
            <a:off x="152400" y="6174000"/>
            <a:ext cx="457200" cy="342000"/>
          </a:xfrm>
          <a:prstGeom prst="rect">
            <a:avLst/>
          </a:prstGeom>
        </p:spPr>
        <p:txBody>
          <a:bodyPr/>
          <a:lstStyle/>
          <a:p>
            <a:fld id="{93AE1883-0942-4AA3-9DB2-9C7C3A0314B1}" type="slidenum">
              <a:rPr lang="en-US" smtClean="0"/>
              <a:pPr/>
              <a:t>‹#›</a:t>
            </a:fld>
            <a:endParaRPr lang="en-US" dirty="0"/>
          </a:p>
        </p:txBody>
      </p:sp>
    </p:spTree>
    <p:extLst>
      <p:ext uri="{BB962C8B-B14F-4D97-AF65-F5344CB8AC3E}">
        <p14:creationId xmlns:p14="http://schemas.microsoft.com/office/powerpoint/2010/main" val="337761191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ody_with_bullets">
    <p:spTree>
      <p:nvGrpSpPr>
        <p:cNvPr id="1" name=""/>
        <p:cNvGrpSpPr/>
        <p:nvPr/>
      </p:nvGrpSpPr>
      <p:grpSpPr>
        <a:xfrm>
          <a:off x="0" y="0"/>
          <a:ext cx="0" cy="0"/>
          <a:chOff x="0" y="0"/>
          <a:chExt cx="0" cy="0"/>
        </a:xfrm>
      </p:grpSpPr>
      <p:sp>
        <p:nvSpPr>
          <p:cNvPr id="8" name="New shape">
            <a:extLst>
              <a:ext uri="{FF2B5EF4-FFF2-40B4-BE49-F238E27FC236}">
                <a16:creationId xmlns:a16="http://schemas.microsoft.com/office/drawing/2014/main" id="{3D7E43E8-6BDF-D804-C505-7FB74C27C79C}"/>
              </a:ext>
            </a:extLst>
          </p:cNvPr>
          <p:cNvSpPr/>
          <p:nvPr userDrawn="1"/>
        </p:nvSpPr>
        <p:spPr>
          <a:xfrm>
            <a:off x="-7200" y="-7200"/>
            <a:ext cx="12211200" cy="54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New shape">
            <a:extLst>
              <a:ext uri="{FF2B5EF4-FFF2-40B4-BE49-F238E27FC236}">
                <a16:creationId xmlns:a16="http://schemas.microsoft.com/office/drawing/2014/main" id="{C6414462-F71E-C9F2-9967-8AD3D8CD9957}"/>
              </a:ext>
            </a:extLst>
          </p:cNvPr>
          <p:cNvSpPr/>
          <p:nvPr userDrawn="1"/>
        </p:nvSpPr>
        <p:spPr>
          <a:xfrm>
            <a:off x="586800" y="6224400"/>
            <a:ext cx="9576000" cy="527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normAutofit/>
          </a:bodyPr>
          <a:lstStyle/>
          <a:p>
            <a:r>
              <a:rPr sz="600" b="1" dirty="0">
                <a:solidFill>
                  <a:srgbClr val="0F2741"/>
                </a:solidFill>
                <a:latin typeface="Open Sans"/>
              </a:rPr>
              <a:t>Description: </a:t>
            </a:r>
            <a:r>
              <a:rPr sz="600" b="0" dirty="0">
                <a:solidFill>
                  <a:srgbClr val="0F2741"/>
                </a:solidFill>
                <a:latin typeface="Open Sans"/>
              </a:rPr>
              <a:t>Most commercial leader executives feel that their organization is using generative AI rarely and machine learning sometimes in 2023. 20 percent of commercial leaders also feel that their organization use both technologies often. </a:t>
            </a:r>
            <a:r>
              <a:rPr sz="600" b="0" dirty="0">
                <a:solidFill>
                  <a:srgbClr val="0F2741"/>
                </a:solidFill>
                <a:latin typeface="Open Sans"/>
                <a:hlinkClick r:id="rId3">
                  <a:extLst>
                    <a:ext uri="{A12FA001-AC4F-418D-AE19-62706E023703}">
                      <ahyp:hlinkClr xmlns:ahyp="http://schemas.microsoft.com/office/drawing/2018/hyperlinkcolor" val="tx"/>
                    </a:ext>
                  </a:extLst>
                </a:hlinkClick>
              </a:rPr>
              <a:t>Read more</a:t>
            </a:r>
          </a:p>
          <a:p>
            <a:r>
              <a:rPr sz="600" b="1" dirty="0">
                <a:solidFill>
                  <a:srgbClr val="0F2741"/>
                </a:solidFill>
                <a:latin typeface="Open Sans"/>
              </a:rPr>
              <a:t>Note(s): </a:t>
            </a:r>
            <a:r>
              <a:rPr sz="600" b="0" dirty="0">
                <a:solidFill>
                  <a:srgbClr val="0F2741"/>
                </a:solidFill>
                <a:latin typeface="Open Sans"/>
              </a:rPr>
              <a:t>Worldwide; 2023; Senior executives in significant global B2B and B2C sales and marketing organizations*</a:t>
            </a:r>
          </a:p>
          <a:p>
            <a:r>
              <a:rPr sz="600" b="1" dirty="0">
                <a:solidFill>
                  <a:srgbClr val="0F2741"/>
                </a:solidFill>
                <a:latin typeface="Open Sans"/>
              </a:rPr>
              <a:t>Source(s): </a:t>
            </a:r>
            <a:r>
              <a:rPr sz="600" b="0" dirty="0">
                <a:solidFill>
                  <a:srgbClr val="0F2741"/>
                </a:solidFill>
                <a:latin typeface="Open Sans"/>
              </a:rPr>
              <a:t>McKinsey &amp; Company </a:t>
            </a:r>
          </a:p>
        </p:txBody>
      </p:sp>
      <p:sp>
        <p:nvSpPr>
          <p:cNvPr id="10" name="New shape">
            <a:extLst>
              <a:ext uri="{FF2B5EF4-FFF2-40B4-BE49-F238E27FC236}">
                <a16:creationId xmlns:a16="http://schemas.microsoft.com/office/drawing/2014/main" id="{26C790A7-57CA-988C-C366-3B369FA1ABAD}"/>
              </a:ext>
            </a:extLst>
          </p:cNvPr>
          <p:cNvSpPr/>
          <p:nvPr userDrawn="1"/>
        </p:nvSpPr>
        <p:spPr>
          <a:xfrm>
            <a:off x="885600" y="6220800"/>
            <a:ext cx="8035199" cy="28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normAutofit/>
          </a:bodyPr>
          <a:lstStyle/>
          <a:p>
            <a:pPr algn="l">
              <a:lnSpc>
                <a:spcPct val="100000"/>
              </a:lnSpc>
              <a:spcAft>
                <a:spcPct val="20000"/>
              </a:spcAft>
            </a:pPr>
            <a:endParaRPr sz="600">
              <a:solidFill>
                <a:srgbClr val="455F7C"/>
              </a:solidFill>
              <a:latin typeface="Open Sans"/>
            </a:endParaRPr>
          </a:p>
        </p:txBody>
      </p:sp>
      <p:graphicFrame>
        <p:nvGraphicFramePr>
          <p:cNvPr id="11" name="ChartObject">
            <a:extLst>
              <a:ext uri="{FF2B5EF4-FFF2-40B4-BE49-F238E27FC236}">
                <a16:creationId xmlns:a16="http://schemas.microsoft.com/office/drawing/2014/main" id="{F399B422-2CF8-F038-AD2D-CF09C45B3B12}"/>
              </a:ext>
            </a:extLst>
          </p:cNvPr>
          <p:cNvGraphicFramePr/>
          <p:nvPr userDrawn="1">
            <p:extLst>
              <p:ext uri="{D42A27DB-BD31-4B8C-83A1-F6EECF244321}">
                <p14:modId xmlns:p14="http://schemas.microsoft.com/office/powerpoint/2010/main" val="3955290874"/>
              </p:ext>
            </p:extLst>
          </p:nvPr>
        </p:nvGraphicFramePr>
        <p:xfrm>
          <a:off x="586800" y="1882800"/>
          <a:ext cx="6880800" cy="4148550"/>
        </p:xfrm>
        <a:graphic>
          <a:graphicData uri="http://schemas.openxmlformats.org/drawingml/2006/chart">
            <c:chart xmlns:c="http://schemas.openxmlformats.org/drawingml/2006/chart" xmlns:r="http://schemas.openxmlformats.org/officeDocument/2006/relationships" r:id="rId4"/>
          </a:graphicData>
        </a:graphic>
      </p:graphicFrame>
      <p:sp>
        <p:nvSpPr>
          <p:cNvPr id="13" name="New shape">
            <a:extLst>
              <a:ext uri="{FF2B5EF4-FFF2-40B4-BE49-F238E27FC236}">
                <a16:creationId xmlns:a16="http://schemas.microsoft.com/office/drawing/2014/main" id="{3FB27B6B-D981-570B-FA9D-36E347A8670B}"/>
              </a:ext>
            </a:extLst>
          </p:cNvPr>
          <p:cNvSpPr/>
          <p:nvPr userDrawn="1"/>
        </p:nvSpPr>
        <p:spPr>
          <a:xfrm>
            <a:off x="496800" y="424800"/>
            <a:ext cx="11196000" cy="78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b">
            <a:normAutofit lnSpcReduction="10000"/>
          </a:bodyPr>
          <a:lstStyle/>
          <a:p>
            <a:pPr algn="l">
              <a:lnSpc>
                <a:spcPct val="100000"/>
              </a:lnSpc>
              <a:spcAft>
                <a:spcPct val="20000"/>
              </a:spcAft>
            </a:pPr>
            <a:r>
              <a:rPr sz="2500" dirty="0">
                <a:solidFill>
                  <a:srgbClr val="0F2741"/>
                </a:solidFill>
                <a:latin typeface="Open Sans Light"/>
              </a:rPr>
              <a:t>Extent of which commercial leaders feel their organizations are using machine learning (ML) or generative artificial intelligence (AI) in 2023</a:t>
            </a:r>
          </a:p>
        </p:txBody>
      </p:sp>
      <p:sp>
        <p:nvSpPr>
          <p:cNvPr id="14" name="New shape">
            <a:extLst>
              <a:ext uri="{FF2B5EF4-FFF2-40B4-BE49-F238E27FC236}">
                <a16:creationId xmlns:a16="http://schemas.microsoft.com/office/drawing/2014/main" id="{F66C59B6-BE9F-1063-C413-48FD069EF352}"/>
              </a:ext>
            </a:extLst>
          </p:cNvPr>
          <p:cNvSpPr/>
          <p:nvPr userDrawn="1"/>
        </p:nvSpPr>
        <p:spPr>
          <a:xfrm>
            <a:off x="496800" y="1260000"/>
            <a:ext cx="11196000" cy="313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normAutofit/>
          </a:bodyPr>
          <a:lstStyle/>
          <a:p>
            <a:pPr algn="l">
              <a:lnSpc>
                <a:spcPct val="100000"/>
              </a:lnSpc>
              <a:spcAft>
                <a:spcPct val="20000"/>
              </a:spcAft>
            </a:pPr>
            <a:r>
              <a:rPr sz="1100">
                <a:solidFill>
                  <a:srgbClr val="455F7C"/>
                </a:solidFill>
                <a:latin typeface="Open Sans"/>
              </a:rPr>
              <a:t>Usage of ML and generative AI by commercial leaders 2023</a:t>
            </a:r>
          </a:p>
        </p:txBody>
      </p:sp>
      <p:sp>
        <p:nvSpPr>
          <p:cNvPr id="2" name="New shape">
            <a:extLst>
              <a:ext uri="{FF2B5EF4-FFF2-40B4-BE49-F238E27FC236}">
                <a16:creationId xmlns:a16="http://schemas.microsoft.com/office/drawing/2014/main" id="{29D7E2A1-695B-0740-F4AD-587A29F14647}"/>
              </a:ext>
            </a:extLst>
          </p:cNvPr>
          <p:cNvSpPr/>
          <p:nvPr userDrawn="1"/>
        </p:nvSpPr>
        <p:spPr>
          <a:xfrm rot="5400000">
            <a:off x="5447041" y="3846841"/>
            <a:ext cx="4598998" cy="5171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TextBox 2">
            <a:extLst>
              <a:ext uri="{FF2B5EF4-FFF2-40B4-BE49-F238E27FC236}">
                <a16:creationId xmlns:a16="http://schemas.microsoft.com/office/drawing/2014/main" id="{226E526B-2D00-F01F-C586-E86AFCA9C29C}"/>
              </a:ext>
            </a:extLst>
          </p:cNvPr>
          <p:cNvSpPr txBox="1"/>
          <p:nvPr userDrawn="1"/>
        </p:nvSpPr>
        <p:spPr>
          <a:xfrm>
            <a:off x="7831301" y="1621800"/>
            <a:ext cx="3604200" cy="369332"/>
          </a:xfrm>
          <a:prstGeom prst="rect">
            <a:avLst/>
          </a:prstGeom>
          <a:noFill/>
        </p:spPr>
        <p:txBody>
          <a:bodyPr wrap="square" rtlCol="0">
            <a:spAutoFit/>
          </a:bodyPr>
          <a:lstStyle/>
          <a:p>
            <a:pPr marL="285750" indent="-285750">
              <a:buFont typeface="Arial" panose="020B0604020202020204" pitchFamily="34" charset="0"/>
              <a:buChar char="•"/>
            </a:pPr>
            <a:r>
              <a:rPr lang="en-US" sz="1800" dirty="0">
                <a:latin typeface="Open Sans Light" panose="020B0306030504020204" pitchFamily="34" charset="0"/>
                <a:ea typeface="Open Sans Light" panose="020B0306030504020204" pitchFamily="34" charset="0"/>
                <a:cs typeface="Open Sans Light" panose="020B0306030504020204" pitchFamily="34" charset="0"/>
              </a:rPr>
              <a:t>Text</a:t>
            </a:r>
            <a:endParaRPr lang="en-IN"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 name="Slide Number Placeholder 5">
            <a:extLst>
              <a:ext uri="{FF2B5EF4-FFF2-40B4-BE49-F238E27FC236}">
                <a16:creationId xmlns:a16="http://schemas.microsoft.com/office/drawing/2014/main" id="{824DBB06-C6C5-2031-DFC4-B52DF1C4AD30}"/>
              </a:ext>
            </a:extLst>
          </p:cNvPr>
          <p:cNvSpPr>
            <a:spLocks noGrp="1"/>
          </p:cNvSpPr>
          <p:nvPr>
            <p:ph type="sldNum" sz="quarter" idx="4"/>
          </p:nvPr>
        </p:nvSpPr>
        <p:spPr>
          <a:xfrm>
            <a:off x="152400" y="6174000"/>
            <a:ext cx="457200" cy="342000"/>
          </a:xfrm>
          <a:prstGeom prst="rect">
            <a:avLst/>
          </a:prstGeom>
        </p:spPr>
        <p:txBody>
          <a:bodyPr/>
          <a:lstStyle>
            <a:lvl1pPr>
              <a:defRPr sz="1400"/>
            </a:lvl1pPr>
          </a:lstStyle>
          <a:p>
            <a:fld id="{93AE1883-0942-4AA3-9DB2-9C7C3A0314B1}" type="slidenum">
              <a:rPr lang="en-US" smtClean="0"/>
              <a:pPr/>
              <a:t>‹#›</a:t>
            </a:fld>
            <a:endParaRPr lang="en-US" dirty="0"/>
          </a:p>
        </p:txBody>
      </p:sp>
      <p:sp>
        <p:nvSpPr>
          <p:cNvPr id="5" name="New shape">
            <a:extLst>
              <a:ext uri="{FF2B5EF4-FFF2-40B4-BE49-F238E27FC236}">
                <a16:creationId xmlns:a16="http://schemas.microsoft.com/office/drawing/2014/main" id="{E18C83B0-F868-0DB1-3E54-B4313E553CC3}"/>
              </a:ext>
            </a:extLst>
          </p:cNvPr>
          <p:cNvSpPr/>
          <p:nvPr userDrawn="1"/>
        </p:nvSpPr>
        <p:spPr>
          <a:xfrm>
            <a:off x="500400" y="6228000"/>
            <a:ext cx="50400" cy="234000"/>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2126677186"/>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ody_with_two_diagrams">
    <p:spTree>
      <p:nvGrpSpPr>
        <p:cNvPr id="1" name=""/>
        <p:cNvGrpSpPr/>
        <p:nvPr/>
      </p:nvGrpSpPr>
      <p:grpSpPr>
        <a:xfrm>
          <a:off x="0" y="0"/>
          <a:ext cx="0" cy="0"/>
          <a:chOff x="0" y="0"/>
          <a:chExt cx="0" cy="0"/>
        </a:xfrm>
      </p:grpSpPr>
      <p:sp>
        <p:nvSpPr>
          <p:cNvPr id="8" name="New shape">
            <a:extLst>
              <a:ext uri="{FF2B5EF4-FFF2-40B4-BE49-F238E27FC236}">
                <a16:creationId xmlns:a16="http://schemas.microsoft.com/office/drawing/2014/main" id="{3D7E43E8-6BDF-D804-C505-7FB74C27C79C}"/>
              </a:ext>
            </a:extLst>
          </p:cNvPr>
          <p:cNvSpPr/>
          <p:nvPr userDrawn="1"/>
        </p:nvSpPr>
        <p:spPr>
          <a:xfrm>
            <a:off x="-7200" y="-7200"/>
            <a:ext cx="12211200" cy="54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New shape">
            <a:extLst>
              <a:ext uri="{FF2B5EF4-FFF2-40B4-BE49-F238E27FC236}">
                <a16:creationId xmlns:a16="http://schemas.microsoft.com/office/drawing/2014/main" id="{C6414462-F71E-C9F2-9967-8AD3D8CD9957}"/>
              </a:ext>
            </a:extLst>
          </p:cNvPr>
          <p:cNvSpPr/>
          <p:nvPr userDrawn="1"/>
        </p:nvSpPr>
        <p:spPr>
          <a:xfrm>
            <a:off x="586800" y="6224400"/>
            <a:ext cx="9576000" cy="527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normAutofit/>
          </a:bodyPr>
          <a:lstStyle/>
          <a:p>
            <a:r>
              <a:rPr sz="600" b="1" dirty="0">
                <a:solidFill>
                  <a:srgbClr val="0F2741"/>
                </a:solidFill>
                <a:latin typeface="Open Sans"/>
              </a:rPr>
              <a:t>Description: </a:t>
            </a:r>
            <a:r>
              <a:rPr sz="600" b="0" dirty="0">
                <a:solidFill>
                  <a:srgbClr val="0F2741"/>
                </a:solidFill>
                <a:latin typeface="Open Sans"/>
              </a:rPr>
              <a:t>Most commercial leader executives feel that their organization is using generative AI rarely and machine learning sometimes in 2023. 20 percent of commercial leaders also feel that their organization use both technologies often. </a:t>
            </a:r>
            <a:r>
              <a:rPr sz="600" b="0" dirty="0">
                <a:solidFill>
                  <a:srgbClr val="0F2741"/>
                </a:solidFill>
                <a:latin typeface="Open Sans"/>
                <a:hlinkClick r:id="rId3">
                  <a:extLst>
                    <a:ext uri="{A12FA001-AC4F-418D-AE19-62706E023703}">
                      <ahyp:hlinkClr xmlns:ahyp="http://schemas.microsoft.com/office/drawing/2018/hyperlinkcolor" val="tx"/>
                    </a:ext>
                  </a:extLst>
                </a:hlinkClick>
              </a:rPr>
              <a:t>Read more</a:t>
            </a:r>
          </a:p>
          <a:p>
            <a:r>
              <a:rPr sz="600" b="1" dirty="0">
                <a:solidFill>
                  <a:srgbClr val="0F2741"/>
                </a:solidFill>
                <a:latin typeface="Open Sans"/>
              </a:rPr>
              <a:t>Note(s): </a:t>
            </a:r>
            <a:r>
              <a:rPr sz="600" b="0" dirty="0">
                <a:solidFill>
                  <a:srgbClr val="0F2741"/>
                </a:solidFill>
                <a:latin typeface="Open Sans"/>
              </a:rPr>
              <a:t>Worldwide; 2023; Senior executives in significant global B2B and B2C sales and marketing organizations*</a:t>
            </a:r>
          </a:p>
          <a:p>
            <a:r>
              <a:rPr sz="600" b="1" dirty="0">
                <a:solidFill>
                  <a:srgbClr val="0F2741"/>
                </a:solidFill>
                <a:latin typeface="Open Sans"/>
              </a:rPr>
              <a:t>Source(s): </a:t>
            </a:r>
            <a:r>
              <a:rPr sz="600" b="0" dirty="0">
                <a:solidFill>
                  <a:srgbClr val="0F2741"/>
                </a:solidFill>
                <a:latin typeface="Open Sans"/>
              </a:rPr>
              <a:t>McKinsey &amp; Company </a:t>
            </a:r>
          </a:p>
        </p:txBody>
      </p:sp>
      <p:sp>
        <p:nvSpPr>
          <p:cNvPr id="10" name="New shape">
            <a:extLst>
              <a:ext uri="{FF2B5EF4-FFF2-40B4-BE49-F238E27FC236}">
                <a16:creationId xmlns:a16="http://schemas.microsoft.com/office/drawing/2014/main" id="{26C790A7-57CA-988C-C366-3B369FA1ABAD}"/>
              </a:ext>
            </a:extLst>
          </p:cNvPr>
          <p:cNvSpPr/>
          <p:nvPr userDrawn="1"/>
        </p:nvSpPr>
        <p:spPr>
          <a:xfrm>
            <a:off x="885600" y="6220800"/>
            <a:ext cx="8035199" cy="28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normAutofit/>
          </a:bodyPr>
          <a:lstStyle/>
          <a:p>
            <a:pPr algn="l">
              <a:lnSpc>
                <a:spcPct val="100000"/>
              </a:lnSpc>
              <a:spcAft>
                <a:spcPct val="20000"/>
              </a:spcAft>
            </a:pPr>
            <a:endParaRPr sz="600">
              <a:solidFill>
                <a:srgbClr val="455F7C"/>
              </a:solidFill>
              <a:latin typeface="Open Sans"/>
            </a:endParaRPr>
          </a:p>
        </p:txBody>
      </p:sp>
      <p:graphicFrame>
        <p:nvGraphicFramePr>
          <p:cNvPr id="11" name="ChartObject">
            <a:extLst>
              <a:ext uri="{FF2B5EF4-FFF2-40B4-BE49-F238E27FC236}">
                <a16:creationId xmlns:a16="http://schemas.microsoft.com/office/drawing/2014/main" id="{F399B422-2CF8-F038-AD2D-CF09C45B3B12}"/>
              </a:ext>
            </a:extLst>
          </p:cNvPr>
          <p:cNvGraphicFramePr/>
          <p:nvPr userDrawn="1">
            <p:extLst>
              <p:ext uri="{D42A27DB-BD31-4B8C-83A1-F6EECF244321}">
                <p14:modId xmlns:p14="http://schemas.microsoft.com/office/powerpoint/2010/main" val="1784610577"/>
              </p:ext>
            </p:extLst>
          </p:nvPr>
        </p:nvGraphicFramePr>
        <p:xfrm>
          <a:off x="586800" y="1991132"/>
          <a:ext cx="5204400" cy="4040218"/>
        </p:xfrm>
        <a:graphic>
          <a:graphicData uri="http://schemas.openxmlformats.org/drawingml/2006/chart">
            <c:chart xmlns:c="http://schemas.openxmlformats.org/drawingml/2006/chart" xmlns:r="http://schemas.openxmlformats.org/officeDocument/2006/relationships" r:id="rId4"/>
          </a:graphicData>
        </a:graphic>
      </p:graphicFrame>
      <p:sp>
        <p:nvSpPr>
          <p:cNvPr id="13" name="New shape">
            <a:extLst>
              <a:ext uri="{FF2B5EF4-FFF2-40B4-BE49-F238E27FC236}">
                <a16:creationId xmlns:a16="http://schemas.microsoft.com/office/drawing/2014/main" id="{3FB27B6B-D981-570B-FA9D-36E347A8670B}"/>
              </a:ext>
            </a:extLst>
          </p:cNvPr>
          <p:cNvSpPr/>
          <p:nvPr userDrawn="1"/>
        </p:nvSpPr>
        <p:spPr>
          <a:xfrm>
            <a:off x="496800" y="424800"/>
            <a:ext cx="11196000" cy="78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normAutofit/>
          </a:bodyPr>
          <a:lstStyle/>
          <a:p>
            <a:pPr algn="l">
              <a:lnSpc>
                <a:spcPct val="100000"/>
              </a:lnSpc>
              <a:spcAft>
                <a:spcPct val="20000"/>
              </a:spcAft>
            </a:pPr>
            <a:r>
              <a:rPr lang="en-US" sz="2500" dirty="0">
                <a:solidFill>
                  <a:srgbClr val="0F2741"/>
                </a:solidFill>
                <a:latin typeface="Open Sans Light"/>
              </a:rPr>
              <a:t>Heading</a:t>
            </a:r>
            <a:endParaRPr sz="2500" dirty="0">
              <a:solidFill>
                <a:srgbClr val="0F2741"/>
              </a:solidFill>
              <a:latin typeface="Open Sans Light"/>
            </a:endParaRPr>
          </a:p>
        </p:txBody>
      </p:sp>
      <p:sp>
        <p:nvSpPr>
          <p:cNvPr id="2" name="New shape">
            <a:extLst>
              <a:ext uri="{FF2B5EF4-FFF2-40B4-BE49-F238E27FC236}">
                <a16:creationId xmlns:a16="http://schemas.microsoft.com/office/drawing/2014/main" id="{29D7E2A1-695B-0740-F4AD-587A29F14647}"/>
              </a:ext>
            </a:extLst>
          </p:cNvPr>
          <p:cNvSpPr/>
          <p:nvPr userDrawn="1"/>
        </p:nvSpPr>
        <p:spPr>
          <a:xfrm rot="5400000" flipV="1">
            <a:off x="3651511" y="3748149"/>
            <a:ext cx="4895984" cy="4571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TextBox 2">
            <a:extLst>
              <a:ext uri="{FF2B5EF4-FFF2-40B4-BE49-F238E27FC236}">
                <a16:creationId xmlns:a16="http://schemas.microsoft.com/office/drawing/2014/main" id="{226E526B-2D00-F01F-C586-E86AFCA9C29C}"/>
              </a:ext>
            </a:extLst>
          </p:cNvPr>
          <p:cNvSpPr txBox="1"/>
          <p:nvPr userDrawn="1"/>
        </p:nvSpPr>
        <p:spPr>
          <a:xfrm>
            <a:off x="6340481" y="1260000"/>
            <a:ext cx="3604200" cy="369332"/>
          </a:xfrm>
          <a:prstGeom prst="rect">
            <a:avLst/>
          </a:prstGeom>
          <a:noFill/>
        </p:spPr>
        <p:txBody>
          <a:bodyPr wrap="square" rtlCol="0">
            <a:spAutoFit/>
          </a:bodyPr>
          <a:lstStyle/>
          <a:p>
            <a:pPr marL="0" indent="0">
              <a:buFont typeface="Arial" panose="020B0604020202020204" pitchFamily="34" charset="0"/>
              <a:buNone/>
            </a:pPr>
            <a:r>
              <a:rPr lang="en-US" sz="1800" dirty="0">
                <a:latin typeface="Open Sans Light" panose="020B0306030504020204" pitchFamily="34" charset="0"/>
                <a:ea typeface="Open Sans Light" panose="020B0306030504020204" pitchFamily="34" charset="0"/>
                <a:cs typeface="Open Sans Light" panose="020B0306030504020204" pitchFamily="34" charset="0"/>
              </a:rPr>
              <a:t>Text</a:t>
            </a:r>
            <a:endParaRPr lang="en-IN" dirty="0">
              <a:latin typeface="Open Sans Light" panose="020B0306030504020204" pitchFamily="34" charset="0"/>
              <a:ea typeface="Open Sans Light" panose="020B0306030504020204" pitchFamily="34" charset="0"/>
              <a:cs typeface="Open Sans Light" panose="020B0306030504020204" pitchFamily="34" charset="0"/>
            </a:endParaRPr>
          </a:p>
        </p:txBody>
      </p:sp>
      <p:graphicFrame>
        <p:nvGraphicFramePr>
          <p:cNvPr id="4" name="ChartObject">
            <a:extLst>
              <a:ext uri="{FF2B5EF4-FFF2-40B4-BE49-F238E27FC236}">
                <a16:creationId xmlns:a16="http://schemas.microsoft.com/office/drawing/2014/main" id="{B2A99701-74C7-899E-1E18-95FF32DFFB26}"/>
              </a:ext>
            </a:extLst>
          </p:cNvPr>
          <p:cNvGraphicFramePr/>
          <p:nvPr userDrawn="1">
            <p:extLst>
              <p:ext uri="{D42A27DB-BD31-4B8C-83A1-F6EECF244321}">
                <p14:modId xmlns:p14="http://schemas.microsoft.com/office/powerpoint/2010/main" val="1328141435"/>
              </p:ext>
            </p:extLst>
          </p:nvPr>
        </p:nvGraphicFramePr>
        <p:xfrm>
          <a:off x="6407806" y="1991132"/>
          <a:ext cx="5204400" cy="4040218"/>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C20CC58D-0CD8-7307-38B0-1A3E2A66F9A2}"/>
              </a:ext>
            </a:extLst>
          </p:cNvPr>
          <p:cNvSpPr txBox="1"/>
          <p:nvPr userDrawn="1"/>
        </p:nvSpPr>
        <p:spPr>
          <a:xfrm>
            <a:off x="586800" y="1265189"/>
            <a:ext cx="3604200" cy="369332"/>
          </a:xfrm>
          <a:prstGeom prst="rect">
            <a:avLst/>
          </a:prstGeom>
          <a:noFill/>
        </p:spPr>
        <p:txBody>
          <a:bodyPr wrap="square" rtlCol="0">
            <a:spAutoFit/>
          </a:bodyPr>
          <a:lstStyle/>
          <a:p>
            <a:pPr marL="0" indent="0">
              <a:buFont typeface="Arial" panose="020B0604020202020204" pitchFamily="34" charset="0"/>
              <a:buNone/>
            </a:pPr>
            <a:r>
              <a:rPr lang="en-US" sz="1800" dirty="0">
                <a:latin typeface="Open Sans Light" panose="020B0306030504020204" pitchFamily="34" charset="0"/>
                <a:ea typeface="Open Sans Light" panose="020B0306030504020204" pitchFamily="34" charset="0"/>
                <a:cs typeface="Open Sans Light" panose="020B0306030504020204" pitchFamily="34" charset="0"/>
              </a:rPr>
              <a:t>Text</a:t>
            </a:r>
            <a:endParaRPr lang="en-IN"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6" name="Slide Number Placeholder 5">
            <a:extLst>
              <a:ext uri="{FF2B5EF4-FFF2-40B4-BE49-F238E27FC236}">
                <a16:creationId xmlns:a16="http://schemas.microsoft.com/office/drawing/2014/main" id="{B881A2E1-1483-8F2F-A36C-E6D5477B1582}"/>
              </a:ext>
            </a:extLst>
          </p:cNvPr>
          <p:cNvSpPr>
            <a:spLocks noGrp="1"/>
          </p:cNvSpPr>
          <p:nvPr>
            <p:ph type="sldNum" sz="quarter" idx="4"/>
          </p:nvPr>
        </p:nvSpPr>
        <p:spPr>
          <a:xfrm>
            <a:off x="152400" y="6174000"/>
            <a:ext cx="457200" cy="342000"/>
          </a:xfrm>
          <a:prstGeom prst="rect">
            <a:avLst/>
          </a:prstGeom>
        </p:spPr>
        <p:txBody>
          <a:bodyPr/>
          <a:lstStyle>
            <a:lvl1pPr>
              <a:defRPr sz="1400"/>
            </a:lvl1pPr>
          </a:lstStyle>
          <a:p>
            <a:fld id="{93AE1883-0942-4AA3-9DB2-9C7C3A0314B1}" type="slidenum">
              <a:rPr lang="en-US" smtClean="0"/>
              <a:pPr/>
              <a:t>‹#›</a:t>
            </a:fld>
            <a:endParaRPr lang="en-US" dirty="0"/>
          </a:p>
        </p:txBody>
      </p:sp>
      <p:sp>
        <p:nvSpPr>
          <p:cNvPr id="7" name="New shape">
            <a:extLst>
              <a:ext uri="{FF2B5EF4-FFF2-40B4-BE49-F238E27FC236}">
                <a16:creationId xmlns:a16="http://schemas.microsoft.com/office/drawing/2014/main" id="{9A7045FD-8B37-CB29-E0EE-FB9DCD950B9E}"/>
              </a:ext>
            </a:extLst>
          </p:cNvPr>
          <p:cNvSpPr/>
          <p:nvPr userDrawn="1"/>
        </p:nvSpPr>
        <p:spPr>
          <a:xfrm>
            <a:off x="500400" y="6228000"/>
            <a:ext cx="50400" cy="234000"/>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190564913"/>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eference">
    <p:spTree>
      <p:nvGrpSpPr>
        <p:cNvPr id="1" name=""/>
        <p:cNvGrpSpPr/>
        <p:nvPr/>
      </p:nvGrpSpPr>
      <p:grpSpPr>
        <a:xfrm>
          <a:off x="0" y="0"/>
          <a:ext cx="0" cy="0"/>
          <a:chOff x="0" y="0"/>
          <a:chExt cx="0" cy="0"/>
        </a:xfrm>
      </p:grpSpPr>
      <p:sp>
        <p:nvSpPr>
          <p:cNvPr id="8" name="New shape">
            <a:extLst>
              <a:ext uri="{FF2B5EF4-FFF2-40B4-BE49-F238E27FC236}">
                <a16:creationId xmlns:a16="http://schemas.microsoft.com/office/drawing/2014/main" id="{3D7E43E8-6BDF-D804-C505-7FB74C27C79C}"/>
              </a:ext>
            </a:extLst>
          </p:cNvPr>
          <p:cNvSpPr/>
          <p:nvPr userDrawn="1"/>
        </p:nvSpPr>
        <p:spPr>
          <a:xfrm>
            <a:off x="-7200" y="-7200"/>
            <a:ext cx="12211200" cy="54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New shape">
            <a:extLst>
              <a:ext uri="{FF2B5EF4-FFF2-40B4-BE49-F238E27FC236}">
                <a16:creationId xmlns:a16="http://schemas.microsoft.com/office/drawing/2014/main" id="{3FB27B6B-D981-570B-FA9D-36E347A8670B}"/>
              </a:ext>
            </a:extLst>
          </p:cNvPr>
          <p:cNvSpPr/>
          <p:nvPr userDrawn="1"/>
        </p:nvSpPr>
        <p:spPr>
          <a:xfrm>
            <a:off x="496800" y="424800"/>
            <a:ext cx="11196000" cy="78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normAutofit/>
          </a:bodyPr>
          <a:lstStyle/>
          <a:p>
            <a:pPr algn="l">
              <a:lnSpc>
                <a:spcPct val="100000"/>
              </a:lnSpc>
              <a:spcAft>
                <a:spcPct val="20000"/>
              </a:spcAft>
            </a:pPr>
            <a:r>
              <a:rPr lang="en-US" sz="2500" dirty="0">
                <a:solidFill>
                  <a:srgbClr val="0F2741"/>
                </a:solidFill>
                <a:latin typeface="Open Sans Light"/>
              </a:rPr>
              <a:t>Reference</a:t>
            </a:r>
            <a:endParaRPr sz="2500" dirty="0">
              <a:solidFill>
                <a:srgbClr val="0F2741"/>
              </a:solidFill>
              <a:latin typeface="Open Sans Light"/>
            </a:endParaRPr>
          </a:p>
        </p:txBody>
      </p:sp>
      <p:sp>
        <p:nvSpPr>
          <p:cNvPr id="5" name="TextBox 4">
            <a:extLst>
              <a:ext uri="{FF2B5EF4-FFF2-40B4-BE49-F238E27FC236}">
                <a16:creationId xmlns:a16="http://schemas.microsoft.com/office/drawing/2014/main" id="{C20CC58D-0CD8-7307-38B0-1A3E2A66F9A2}"/>
              </a:ext>
            </a:extLst>
          </p:cNvPr>
          <p:cNvSpPr txBox="1"/>
          <p:nvPr userDrawn="1"/>
        </p:nvSpPr>
        <p:spPr>
          <a:xfrm>
            <a:off x="586800" y="1265189"/>
            <a:ext cx="3604200" cy="307777"/>
          </a:xfrm>
          <a:prstGeom prst="rect">
            <a:avLst/>
          </a:prstGeom>
          <a:noFill/>
        </p:spPr>
        <p:txBody>
          <a:bodyPr wrap="square" rtlCol="0">
            <a:spAutoFit/>
          </a:bodyPr>
          <a:lstStyle/>
          <a:p>
            <a:pPr marL="0" indent="0">
              <a:buFont typeface="Arial" panose="020B0604020202020204" pitchFamily="34" charset="0"/>
              <a:buNone/>
            </a:pPr>
            <a:r>
              <a:rPr lang="en-US" sz="1400" dirty="0">
                <a:latin typeface="Open Sans Light" panose="020B0306030504020204" pitchFamily="34" charset="0"/>
                <a:ea typeface="Open Sans Light" panose="020B0306030504020204" pitchFamily="34" charset="0"/>
                <a:cs typeface="Open Sans Light" panose="020B0306030504020204" pitchFamily="34" charset="0"/>
              </a:rPr>
              <a:t>Text</a:t>
            </a:r>
            <a:endParaRPr lang="en-IN"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6" name="Slide Number Placeholder 5">
            <a:extLst>
              <a:ext uri="{FF2B5EF4-FFF2-40B4-BE49-F238E27FC236}">
                <a16:creationId xmlns:a16="http://schemas.microsoft.com/office/drawing/2014/main" id="{2B697442-3E26-BBF1-CF03-E9BA006D5543}"/>
              </a:ext>
            </a:extLst>
          </p:cNvPr>
          <p:cNvSpPr>
            <a:spLocks noGrp="1"/>
          </p:cNvSpPr>
          <p:nvPr>
            <p:ph type="sldNum" sz="quarter" idx="4"/>
          </p:nvPr>
        </p:nvSpPr>
        <p:spPr>
          <a:xfrm>
            <a:off x="152400" y="6174000"/>
            <a:ext cx="457200" cy="342000"/>
          </a:xfrm>
          <a:prstGeom prst="rect">
            <a:avLst/>
          </a:prstGeom>
        </p:spPr>
        <p:txBody>
          <a:bodyPr/>
          <a:lstStyle>
            <a:lvl1pPr>
              <a:defRPr sz="1400"/>
            </a:lvl1pPr>
          </a:lstStyle>
          <a:p>
            <a:fld id="{93AE1883-0942-4AA3-9DB2-9C7C3A0314B1}" type="slidenum">
              <a:rPr lang="en-US" smtClean="0"/>
              <a:pPr/>
              <a:t>‹#›</a:t>
            </a:fld>
            <a:endParaRPr lang="en-US" dirty="0"/>
          </a:p>
        </p:txBody>
      </p:sp>
    </p:spTree>
    <p:extLst>
      <p:ext uri="{BB962C8B-B14F-4D97-AF65-F5344CB8AC3E}">
        <p14:creationId xmlns:p14="http://schemas.microsoft.com/office/powerpoint/2010/main" val="291284290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 Points only">
    <p:spTree>
      <p:nvGrpSpPr>
        <p:cNvPr id="1" name=""/>
        <p:cNvGrpSpPr/>
        <p:nvPr/>
      </p:nvGrpSpPr>
      <p:grpSpPr>
        <a:xfrm>
          <a:off x="0" y="0"/>
          <a:ext cx="0" cy="0"/>
          <a:chOff x="0" y="0"/>
          <a:chExt cx="0" cy="0"/>
        </a:xfrm>
      </p:grpSpPr>
      <p:sp>
        <p:nvSpPr>
          <p:cNvPr id="8" name="New shape">
            <a:extLst>
              <a:ext uri="{FF2B5EF4-FFF2-40B4-BE49-F238E27FC236}">
                <a16:creationId xmlns:a16="http://schemas.microsoft.com/office/drawing/2014/main" id="{3D7E43E8-6BDF-D804-C505-7FB74C27C79C}"/>
              </a:ext>
            </a:extLst>
          </p:cNvPr>
          <p:cNvSpPr/>
          <p:nvPr userDrawn="1"/>
        </p:nvSpPr>
        <p:spPr>
          <a:xfrm>
            <a:off x="-7200" y="-7200"/>
            <a:ext cx="12211200" cy="54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New shape">
            <a:extLst>
              <a:ext uri="{FF2B5EF4-FFF2-40B4-BE49-F238E27FC236}">
                <a16:creationId xmlns:a16="http://schemas.microsoft.com/office/drawing/2014/main" id="{3FB27B6B-D981-570B-FA9D-36E347A8670B}"/>
              </a:ext>
            </a:extLst>
          </p:cNvPr>
          <p:cNvSpPr/>
          <p:nvPr userDrawn="1"/>
        </p:nvSpPr>
        <p:spPr>
          <a:xfrm>
            <a:off x="496800" y="424800"/>
            <a:ext cx="11196000" cy="78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normAutofit/>
          </a:bodyPr>
          <a:lstStyle/>
          <a:p>
            <a:pPr algn="l">
              <a:lnSpc>
                <a:spcPct val="100000"/>
              </a:lnSpc>
              <a:spcAft>
                <a:spcPct val="20000"/>
              </a:spcAft>
            </a:pPr>
            <a:r>
              <a:rPr lang="en-US" sz="2500" dirty="0">
                <a:solidFill>
                  <a:srgbClr val="0F2741"/>
                </a:solidFill>
                <a:latin typeface="Open Sans Light"/>
              </a:rPr>
              <a:t>Reference</a:t>
            </a:r>
            <a:endParaRPr sz="2500" dirty="0">
              <a:solidFill>
                <a:srgbClr val="0F2741"/>
              </a:solidFill>
              <a:latin typeface="Open Sans Light"/>
            </a:endParaRPr>
          </a:p>
        </p:txBody>
      </p:sp>
      <p:sp>
        <p:nvSpPr>
          <p:cNvPr id="5" name="TextBox 4">
            <a:extLst>
              <a:ext uri="{FF2B5EF4-FFF2-40B4-BE49-F238E27FC236}">
                <a16:creationId xmlns:a16="http://schemas.microsoft.com/office/drawing/2014/main" id="{C20CC58D-0CD8-7307-38B0-1A3E2A66F9A2}"/>
              </a:ext>
            </a:extLst>
          </p:cNvPr>
          <p:cNvSpPr txBox="1"/>
          <p:nvPr userDrawn="1"/>
        </p:nvSpPr>
        <p:spPr>
          <a:xfrm>
            <a:off x="586800" y="1265189"/>
            <a:ext cx="3604200" cy="2229456"/>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1800" dirty="0">
                <a:latin typeface="Open Sans Light" panose="020B0306030504020204" pitchFamily="34" charset="0"/>
                <a:ea typeface="Open Sans Light" panose="020B0306030504020204" pitchFamily="34" charset="0"/>
                <a:cs typeface="Open Sans Light" panose="020B0306030504020204" pitchFamily="34" charset="0"/>
              </a:rPr>
              <a:t>Bullet 01</a:t>
            </a:r>
          </a:p>
          <a:p>
            <a:pPr marL="285750" indent="-285750">
              <a:lnSpc>
                <a:spcPct val="200000"/>
              </a:lnSpc>
              <a:buFont typeface="Arial" panose="020B0604020202020204" pitchFamily="34" charset="0"/>
              <a:buChar char="•"/>
            </a:pPr>
            <a:r>
              <a:rPr lang="en-US" sz="1800" dirty="0">
                <a:latin typeface="Open Sans Light" panose="020B0306030504020204" pitchFamily="34" charset="0"/>
                <a:ea typeface="Open Sans Light" panose="020B0306030504020204" pitchFamily="34" charset="0"/>
                <a:cs typeface="Open Sans Light" panose="020B0306030504020204" pitchFamily="34" charset="0"/>
              </a:rPr>
              <a:t>Bullet 02</a:t>
            </a:r>
          </a:p>
          <a:p>
            <a:pPr marL="285750" indent="-285750">
              <a:lnSpc>
                <a:spcPct val="200000"/>
              </a:lnSpc>
              <a:buFont typeface="Arial" panose="020B0604020202020204" pitchFamily="34" charset="0"/>
              <a:buChar char="•"/>
            </a:pPr>
            <a:r>
              <a:rPr lang="en-US" sz="1800" dirty="0">
                <a:latin typeface="Open Sans Light" panose="020B0306030504020204" pitchFamily="34" charset="0"/>
                <a:ea typeface="Open Sans Light" panose="020B0306030504020204" pitchFamily="34" charset="0"/>
                <a:cs typeface="Open Sans Light" panose="020B0306030504020204" pitchFamily="34" charset="0"/>
              </a:rPr>
              <a:t>Bullet 03</a:t>
            </a:r>
          </a:p>
          <a:p>
            <a:pPr marL="285750" indent="-285750">
              <a:lnSpc>
                <a:spcPct val="200000"/>
              </a:lnSpc>
              <a:buFont typeface="Arial" panose="020B0604020202020204" pitchFamily="34" charset="0"/>
              <a:buChar char="•"/>
            </a:pPr>
            <a:r>
              <a:rPr lang="en-US" sz="1800" dirty="0">
                <a:latin typeface="Open Sans Light" panose="020B0306030504020204" pitchFamily="34" charset="0"/>
                <a:ea typeface="Open Sans Light" panose="020B0306030504020204" pitchFamily="34" charset="0"/>
                <a:cs typeface="Open Sans Light" panose="020B0306030504020204" pitchFamily="34" charset="0"/>
              </a:rPr>
              <a:t>Bullet 04</a:t>
            </a:r>
            <a:endParaRPr lang="en-IN" sz="180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6" name="Slide Number Placeholder 5">
            <a:extLst>
              <a:ext uri="{FF2B5EF4-FFF2-40B4-BE49-F238E27FC236}">
                <a16:creationId xmlns:a16="http://schemas.microsoft.com/office/drawing/2014/main" id="{2B697442-3E26-BBF1-CF03-E9BA006D5543}"/>
              </a:ext>
            </a:extLst>
          </p:cNvPr>
          <p:cNvSpPr>
            <a:spLocks noGrp="1"/>
          </p:cNvSpPr>
          <p:nvPr>
            <p:ph type="sldNum" sz="quarter" idx="4"/>
          </p:nvPr>
        </p:nvSpPr>
        <p:spPr>
          <a:xfrm>
            <a:off x="152400" y="6174000"/>
            <a:ext cx="457200" cy="342000"/>
          </a:xfrm>
          <a:prstGeom prst="rect">
            <a:avLst/>
          </a:prstGeom>
        </p:spPr>
        <p:txBody>
          <a:bodyPr/>
          <a:lstStyle>
            <a:lvl1pPr>
              <a:defRPr sz="1400"/>
            </a:lvl1pPr>
          </a:lstStyle>
          <a:p>
            <a:fld id="{93AE1883-0942-4AA3-9DB2-9C7C3A0314B1}" type="slidenum">
              <a:rPr lang="en-US" smtClean="0"/>
              <a:pPr/>
              <a:t>‹#›</a:t>
            </a:fld>
            <a:endParaRPr lang="en-US" dirty="0"/>
          </a:p>
        </p:txBody>
      </p:sp>
    </p:spTree>
    <p:extLst>
      <p:ext uri="{BB962C8B-B14F-4D97-AF65-F5344CB8AC3E}">
        <p14:creationId xmlns:p14="http://schemas.microsoft.com/office/powerpoint/2010/main" val="1163811279"/>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New shape">
            <a:extLst>
              <a:ext uri="{FF2B5EF4-FFF2-40B4-BE49-F238E27FC236}">
                <a16:creationId xmlns:a16="http://schemas.microsoft.com/office/drawing/2014/main" id="{52FB3C92-F33F-7B70-DBDC-BA9B07EAAFB2}"/>
              </a:ext>
            </a:extLst>
          </p:cNvPr>
          <p:cNvSpPr/>
          <p:nvPr userDrawn="1"/>
        </p:nvSpPr>
        <p:spPr>
          <a:xfrm>
            <a:off x="-7200" y="-7200"/>
            <a:ext cx="12211200" cy="54000"/>
          </a:xfrm>
          <a:prstGeom prst="rect">
            <a:avLst/>
          </a:prstGeom>
          <a:blipFill>
            <a:blip r:embed="rId1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8" name="Picture 17">
            <a:extLst>
              <a:ext uri="{FF2B5EF4-FFF2-40B4-BE49-F238E27FC236}">
                <a16:creationId xmlns:a16="http://schemas.microsoft.com/office/drawing/2014/main" id="{847776FF-FC66-B1AC-EF88-8DEC70482340}"/>
              </a:ext>
            </a:extLst>
          </p:cNvPr>
          <p:cNvPicPr>
            <a:picLocks noChangeAspect="1"/>
          </p:cNvPicPr>
          <p:nvPr userDrawn="1"/>
        </p:nvPicPr>
        <p:blipFill>
          <a:blip r:embed="rId13"/>
          <a:stretch>
            <a:fillRect/>
          </a:stretch>
        </p:blipFill>
        <p:spPr>
          <a:xfrm>
            <a:off x="10892062" y="6081579"/>
            <a:ext cx="828675" cy="559242"/>
          </a:xfrm>
          <a:prstGeom prst="rect">
            <a:avLst/>
          </a:prstGeom>
        </p:spPr>
      </p:pic>
    </p:spTree>
  </p:cSld>
  <p:clrMap bg1="lt1" tx1="dk1" bg2="lt2" tx2="dk2" accent1="accent1" accent2="accent2" accent3="accent3" accent4="accent4" accent5="accent5" accent6="accent6" hlink="hlink" folHlink="folHlink"/>
  <p:sldLayoutIdLst>
    <p:sldLayoutId id="2147483655" r:id="rId1"/>
    <p:sldLayoutId id="2147483649" r:id="rId2"/>
    <p:sldLayoutId id="2147483664" r:id="rId3"/>
    <p:sldLayoutId id="2147483660" r:id="rId4"/>
    <p:sldLayoutId id="2147483661" r:id="rId5"/>
    <p:sldLayoutId id="2147483657" r:id="rId6"/>
    <p:sldLayoutId id="2147483658" r:id="rId7"/>
    <p:sldLayoutId id="2147483659" r:id="rId8"/>
    <p:sldLayoutId id="2147483663" r:id="rId9"/>
    <p:sldLayoutId id="2147483662" r:id="rId10"/>
  </p:sldLayoutIdLst>
  <p:transition/>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B4DCB4-ACA6-2F13-676D-97990ECE3BAB}"/>
              </a:ext>
            </a:extLst>
          </p:cNvPr>
          <p:cNvSpPr>
            <a:spLocks noGrp="1"/>
          </p:cNvSpPr>
          <p:nvPr>
            <p:ph type="body" sz="quarter" idx="10"/>
          </p:nvPr>
        </p:nvSpPr>
        <p:spPr>
          <a:xfrm>
            <a:off x="496888" y="2075688"/>
            <a:ext cx="7019925" cy="1886712"/>
          </a:xfrm>
        </p:spPr>
        <p:txBody>
          <a:bodyPr/>
          <a:lstStyle/>
          <a:p>
            <a:r>
              <a:rPr lang="en-US" dirty="0"/>
              <a:t>The Impact of </a:t>
            </a:r>
          </a:p>
          <a:p>
            <a:r>
              <a:rPr lang="en-US" dirty="0"/>
              <a:t>Artificial Intelligence and Machine Learning </a:t>
            </a:r>
          </a:p>
          <a:p>
            <a:r>
              <a:rPr lang="en-US" dirty="0"/>
              <a:t>on the Banking Sector</a:t>
            </a:r>
          </a:p>
        </p:txBody>
      </p:sp>
      <p:sp>
        <p:nvSpPr>
          <p:cNvPr id="3" name="Text Placeholder 2">
            <a:extLst>
              <a:ext uri="{FF2B5EF4-FFF2-40B4-BE49-F238E27FC236}">
                <a16:creationId xmlns:a16="http://schemas.microsoft.com/office/drawing/2014/main" id="{8D9AB99A-C8F3-FA3E-F1A4-E3238D53785D}"/>
              </a:ext>
            </a:extLst>
          </p:cNvPr>
          <p:cNvSpPr>
            <a:spLocks noGrp="1"/>
          </p:cNvSpPr>
          <p:nvPr>
            <p:ph type="body" sz="quarter" idx="11"/>
          </p:nvPr>
        </p:nvSpPr>
        <p:spPr/>
        <p:txBody>
          <a:bodyPr/>
          <a:lstStyle/>
          <a:p>
            <a:r>
              <a:rPr lang="en-IN" dirty="0"/>
              <a:t>A Bibliometric Analysis</a:t>
            </a:r>
          </a:p>
        </p:txBody>
      </p:sp>
      <p:sp>
        <p:nvSpPr>
          <p:cNvPr id="4" name="Text Placeholder 1">
            <a:extLst>
              <a:ext uri="{FF2B5EF4-FFF2-40B4-BE49-F238E27FC236}">
                <a16:creationId xmlns:a16="http://schemas.microsoft.com/office/drawing/2014/main" id="{FDF3801E-46D4-37A5-9236-D57D1ADEBC82}"/>
              </a:ext>
            </a:extLst>
          </p:cNvPr>
          <p:cNvSpPr txBox="1">
            <a:spLocks/>
          </p:cNvSpPr>
          <p:nvPr/>
        </p:nvSpPr>
        <p:spPr>
          <a:xfrm>
            <a:off x="496888" y="4101148"/>
            <a:ext cx="7019925" cy="1595563"/>
          </a:xfrm>
          <a:prstGeom prst="rect">
            <a:avLst/>
          </a:prstGeom>
        </p:spPr>
        <p:txBody>
          <a:bodyPr/>
          <a:lstStyle>
            <a:lvl1pPr marL="0" indent="0" algn="l" defTabSz="914400" rtl="0" eaLnBrk="1" latinLnBrk="0" hangingPunct="1">
              <a:lnSpc>
                <a:spcPct val="150000"/>
              </a:lnSpc>
              <a:spcBef>
                <a:spcPct val="20000"/>
              </a:spcBef>
              <a:buFont typeface="Arial" pitchFamily="34" charset="0"/>
              <a:buNone/>
              <a:defRPr lang="en-US" sz="2400" kern="1200" dirty="0" smtClean="0">
                <a:solidFill>
                  <a:srgbClr val="0F2741"/>
                </a:solidFill>
                <a:latin typeface="Open Sans Light"/>
                <a:ea typeface="+mn-ea"/>
                <a:cs typeface="+mn-cs"/>
              </a:defRPr>
            </a:lvl1pPr>
            <a:lvl2pPr marL="457200" indent="0" algn="l" defTabSz="914400" rtl="0" eaLnBrk="1" latinLnBrk="0" hangingPunct="1">
              <a:spcBef>
                <a:spcPct val="20000"/>
              </a:spcBef>
              <a:buFont typeface="Arial" pitchFamily="34" charset="0"/>
              <a:buNone/>
              <a:defRPr lang="en-US" sz="2400" kern="1200" dirty="0" smtClean="0">
                <a:solidFill>
                  <a:srgbClr val="0F2741"/>
                </a:solidFill>
                <a:latin typeface="Open Sans Light"/>
                <a:ea typeface="+mn-ea"/>
                <a:cs typeface="+mn-cs"/>
              </a:defRPr>
            </a:lvl2pPr>
            <a:lvl3pPr marL="914400" indent="0" algn="l" defTabSz="914400" rtl="0" eaLnBrk="1" latinLnBrk="0" hangingPunct="1">
              <a:spcBef>
                <a:spcPct val="20000"/>
              </a:spcBef>
              <a:buFont typeface="Arial" pitchFamily="34" charset="0"/>
              <a:buNone/>
              <a:defRPr lang="en-US" sz="2400" kern="1200" dirty="0" smtClean="0">
                <a:solidFill>
                  <a:srgbClr val="0F2741"/>
                </a:solidFill>
                <a:latin typeface="Open Sans Light"/>
                <a:ea typeface="+mn-ea"/>
                <a:cs typeface="+mn-cs"/>
              </a:defRPr>
            </a:lvl3pPr>
            <a:lvl4pPr marL="1371600" indent="0" algn="l" defTabSz="914400" rtl="0" eaLnBrk="1" latinLnBrk="0" hangingPunct="1">
              <a:spcBef>
                <a:spcPct val="20000"/>
              </a:spcBef>
              <a:buFont typeface="Arial" pitchFamily="34" charset="0"/>
              <a:buNone/>
              <a:defRPr lang="en-US" sz="2400" kern="1200" dirty="0" smtClean="0">
                <a:solidFill>
                  <a:srgbClr val="0F2741"/>
                </a:solidFill>
                <a:latin typeface="Open Sans Light"/>
                <a:ea typeface="+mn-ea"/>
                <a:cs typeface="+mn-cs"/>
              </a:defRPr>
            </a:lvl4pPr>
            <a:lvl5pPr marL="1828800" indent="0" algn="l" defTabSz="914400" rtl="0" eaLnBrk="1" latinLnBrk="0" hangingPunct="1">
              <a:spcBef>
                <a:spcPct val="20000"/>
              </a:spcBef>
              <a:buFont typeface="Arial" pitchFamily="34" charset="0"/>
              <a:buNone/>
              <a:defRPr lang="en-IN" sz="2400" kern="1200" dirty="0">
                <a:solidFill>
                  <a:srgbClr val="0F2741"/>
                </a:solidFill>
                <a:latin typeface="Open Sans Ligh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Ravi Kumar Jain</a:t>
            </a:r>
          </a:p>
          <a:p>
            <a:pPr>
              <a:lnSpc>
                <a:spcPct val="100000"/>
              </a:lnSpc>
            </a:pPr>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PhD </a:t>
            </a:r>
            <a:r>
              <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rPr>
              <a:t>2023 </a:t>
            </a:r>
          </a:p>
          <a:p>
            <a:pPr>
              <a:lnSpc>
                <a:spcPct val="100000"/>
              </a:lnSpc>
            </a:pPr>
            <a:r>
              <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rPr>
              <a:t>Roll </a:t>
            </a:r>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no. - 07</a:t>
            </a:r>
          </a:p>
        </p:txBody>
      </p:sp>
    </p:spTree>
    <p:extLst>
      <p:ext uri="{BB962C8B-B14F-4D97-AF65-F5344CB8AC3E}">
        <p14:creationId xmlns:p14="http://schemas.microsoft.com/office/powerpoint/2010/main" val="1217646340"/>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97D42-C1F9-1D85-9E36-7F33E0C786F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6E5451-F1C7-F591-518B-4DBC03DA237D}"/>
              </a:ext>
            </a:extLst>
          </p:cNvPr>
          <p:cNvSpPr>
            <a:spLocks noGrp="1"/>
          </p:cNvSpPr>
          <p:nvPr>
            <p:ph type="sldNum" sz="quarter" idx="4"/>
          </p:nvPr>
        </p:nvSpPr>
        <p:spPr/>
        <p:txBody>
          <a:bodyPr/>
          <a:lstStyle/>
          <a:p>
            <a:fld id="{93AE1883-0942-4AA3-9DB2-9C7C3A0314B1}" type="slidenum">
              <a:rPr lang="en-US" smtClean="0"/>
              <a:pPr/>
              <a:t>10</a:t>
            </a:fld>
            <a:endParaRPr lang="en-US" dirty="0"/>
          </a:p>
        </p:txBody>
      </p:sp>
      <p:sp>
        <p:nvSpPr>
          <p:cNvPr id="3" name="Text Placeholder 2">
            <a:extLst>
              <a:ext uri="{FF2B5EF4-FFF2-40B4-BE49-F238E27FC236}">
                <a16:creationId xmlns:a16="http://schemas.microsoft.com/office/drawing/2014/main" id="{486E39F6-FEA2-E764-DB73-60D743D747DB}"/>
              </a:ext>
            </a:extLst>
          </p:cNvPr>
          <p:cNvSpPr>
            <a:spLocks noGrp="1"/>
          </p:cNvSpPr>
          <p:nvPr>
            <p:ph type="body" sz="quarter" idx="10"/>
          </p:nvPr>
        </p:nvSpPr>
        <p:spPr/>
        <p:txBody>
          <a:bodyPr/>
          <a:lstStyle/>
          <a:p>
            <a:r>
              <a:rPr lang="en-US" dirty="0"/>
              <a:t>Most Relevant Keywords</a:t>
            </a:r>
            <a:endParaRPr lang="en-IN" dirty="0"/>
          </a:p>
        </p:txBody>
      </p:sp>
      <p:sp>
        <p:nvSpPr>
          <p:cNvPr id="4" name="Text Placeholder 3">
            <a:extLst>
              <a:ext uri="{FF2B5EF4-FFF2-40B4-BE49-F238E27FC236}">
                <a16:creationId xmlns:a16="http://schemas.microsoft.com/office/drawing/2014/main" id="{639E8B00-630E-870B-4A37-93C084E241BE}"/>
              </a:ext>
            </a:extLst>
          </p:cNvPr>
          <p:cNvSpPr>
            <a:spLocks noGrp="1"/>
          </p:cNvSpPr>
          <p:nvPr>
            <p:ph type="body" sz="quarter" idx="11"/>
          </p:nvPr>
        </p:nvSpPr>
        <p:spPr>
          <a:xfrm>
            <a:off x="609600" y="1310947"/>
            <a:ext cx="11196637" cy="594053"/>
          </a:xfrm>
        </p:spPr>
        <p:txBody>
          <a:bodyPr/>
          <a:lstStyle/>
          <a:p>
            <a:pPr marL="171450" indent="-171450">
              <a:buFont typeface="Arial" panose="020B0604020202020204" pitchFamily="34" charset="0"/>
              <a:buChar char="•"/>
            </a:pPr>
            <a:r>
              <a:rPr lang="en-US" dirty="0"/>
              <a:t>Top keywords in AI/ML banking research:</a:t>
            </a:r>
          </a:p>
          <a:p>
            <a:pPr marL="628650" lvl="1" indent="-171450">
              <a:buFont typeface="Arial" panose="020B0604020202020204" pitchFamily="34" charset="0"/>
              <a:buChar char="•"/>
            </a:pPr>
            <a:r>
              <a:rPr lang="en-US" dirty="0"/>
              <a:t>“machine learning” (102 occurrences), “artificial intelligence” (79 occurrences), banking (67 occurrences)</a:t>
            </a:r>
          </a:p>
          <a:p>
            <a:pPr marL="171450" indent="-171450">
              <a:buFont typeface="Arial" panose="020B0604020202020204" pitchFamily="34" charset="0"/>
              <a:buChar char="•"/>
            </a:pPr>
            <a:endParaRPr lang="en-IN" dirty="0"/>
          </a:p>
        </p:txBody>
      </p:sp>
      <p:sp>
        <p:nvSpPr>
          <p:cNvPr id="5" name="Text Placeholder 4">
            <a:extLst>
              <a:ext uri="{FF2B5EF4-FFF2-40B4-BE49-F238E27FC236}">
                <a16:creationId xmlns:a16="http://schemas.microsoft.com/office/drawing/2014/main" id="{437491CF-D98B-CEFE-0E3B-F048EC3268CD}"/>
              </a:ext>
            </a:extLst>
          </p:cNvPr>
          <p:cNvSpPr>
            <a:spLocks noGrp="1"/>
          </p:cNvSpPr>
          <p:nvPr>
            <p:ph type="body" sz="quarter" idx="12"/>
          </p:nvPr>
        </p:nvSpPr>
        <p:spPr/>
        <p:txBody>
          <a:bodyPr/>
          <a:lstStyle/>
          <a:p>
            <a:endParaRPr lang="en-IN"/>
          </a:p>
        </p:txBody>
      </p:sp>
      <p:pic>
        <p:nvPicPr>
          <p:cNvPr id="9" name="Picture 8" descr="A graph with lines and dots&#10;&#10;AI-generated content may be incorrect.">
            <a:extLst>
              <a:ext uri="{FF2B5EF4-FFF2-40B4-BE49-F238E27FC236}">
                <a16:creationId xmlns:a16="http://schemas.microsoft.com/office/drawing/2014/main" id="{45E8A4AA-ECC3-C467-19E6-3B16BA8348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51362" y="2057400"/>
            <a:ext cx="7467600" cy="3733800"/>
          </a:xfrm>
          <a:prstGeom prst="rect">
            <a:avLst/>
          </a:prstGeom>
        </p:spPr>
      </p:pic>
    </p:spTree>
    <p:extLst>
      <p:ext uri="{BB962C8B-B14F-4D97-AF65-F5344CB8AC3E}">
        <p14:creationId xmlns:p14="http://schemas.microsoft.com/office/powerpoint/2010/main" val="62566014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B002E9-1A07-CC3C-9188-2D333AEA3E6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819533-A463-DA1E-228B-59E8A3BE48A7}"/>
              </a:ext>
            </a:extLst>
          </p:cNvPr>
          <p:cNvSpPr>
            <a:spLocks noGrp="1"/>
          </p:cNvSpPr>
          <p:nvPr>
            <p:ph type="sldNum" sz="quarter" idx="4"/>
          </p:nvPr>
        </p:nvSpPr>
        <p:spPr/>
        <p:txBody>
          <a:bodyPr/>
          <a:lstStyle/>
          <a:p>
            <a:fld id="{93AE1883-0942-4AA3-9DB2-9C7C3A0314B1}" type="slidenum">
              <a:rPr lang="en-US" smtClean="0"/>
              <a:pPr/>
              <a:t>11</a:t>
            </a:fld>
            <a:endParaRPr lang="en-US" dirty="0"/>
          </a:p>
        </p:txBody>
      </p:sp>
      <p:sp>
        <p:nvSpPr>
          <p:cNvPr id="3" name="Text Placeholder 2">
            <a:extLst>
              <a:ext uri="{FF2B5EF4-FFF2-40B4-BE49-F238E27FC236}">
                <a16:creationId xmlns:a16="http://schemas.microsoft.com/office/drawing/2014/main" id="{DB1E993E-08D9-550C-D5DF-83C956B146EE}"/>
              </a:ext>
            </a:extLst>
          </p:cNvPr>
          <p:cNvSpPr>
            <a:spLocks noGrp="1"/>
          </p:cNvSpPr>
          <p:nvPr>
            <p:ph type="body" sz="quarter" idx="10"/>
          </p:nvPr>
        </p:nvSpPr>
        <p:spPr/>
        <p:txBody>
          <a:bodyPr/>
          <a:lstStyle/>
          <a:p>
            <a:r>
              <a:rPr lang="en-US" dirty="0"/>
              <a:t>Word Cloud</a:t>
            </a:r>
            <a:endParaRPr lang="en-IN" dirty="0"/>
          </a:p>
        </p:txBody>
      </p:sp>
      <p:sp>
        <p:nvSpPr>
          <p:cNvPr id="4" name="Text Placeholder 3">
            <a:extLst>
              <a:ext uri="{FF2B5EF4-FFF2-40B4-BE49-F238E27FC236}">
                <a16:creationId xmlns:a16="http://schemas.microsoft.com/office/drawing/2014/main" id="{5F88B31D-5EFE-EEC4-B734-6860FF7ED78F}"/>
              </a:ext>
            </a:extLst>
          </p:cNvPr>
          <p:cNvSpPr>
            <a:spLocks noGrp="1"/>
          </p:cNvSpPr>
          <p:nvPr>
            <p:ph type="body" sz="quarter" idx="11"/>
          </p:nvPr>
        </p:nvSpPr>
        <p:spPr>
          <a:xfrm>
            <a:off x="609600" y="1310947"/>
            <a:ext cx="11196637" cy="594053"/>
          </a:xfrm>
        </p:spPr>
        <p:txBody>
          <a:bodyPr/>
          <a:lstStyle/>
          <a:p>
            <a:pPr>
              <a:buFont typeface="Arial" panose="020B0604020202020204" pitchFamily="34" charset="0"/>
              <a:buChar char="•"/>
            </a:pPr>
            <a:r>
              <a:rPr lang="en-US" dirty="0"/>
              <a:t>Visual representation of frequently used research terms.</a:t>
            </a:r>
          </a:p>
          <a:p>
            <a:pPr>
              <a:buFont typeface="Arial" panose="020B0604020202020204" pitchFamily="34" charset="0"/>
              <a:buChar char="•"/>
            </a:pPr>
            <a:r>
              <a:rPr lang="en-US" dirty="0"/>
              <a:t>Larger font sizes represent dominant research topics.</a:t>
            </a:r>
          </a:p>
          <a:p>
            <a:pPr>
              <a:buFont typeface="Arial" panose="020B0604020202020204" pitchFamily="34" charset="0"/>
              <a:buChar char="•"/>
            </a:pPr>
            <a:r>
              <a:rPr lang="en-US" dirty="0"/>
              <a:t>Reinforces the importance of AI/ML in risk management and financial decision-making.</a:t>
            </a:r>
          </a:p>
        </p:txBody>
      </p:sp>
      <p:sp>
        <p:nvSpPr>
          <p:cNvPr id="5" name="Text Placeholder 4">
            <a:extLst>
              <a:ext uri="{FF2B5EF4-FFF2-40B4-BE49-F238E27FC236}">
                <a16:creationId xmlns:a16="http://schemas.microsoft.com/office/drawing/2014/main" id="{91BEF901-5A1B-4EFF-BC33-0E41336650F0}"/>
              </a:ext>
            </a:extLst>
          </p:cNvPr>
          <p:cNvSpPr>
            <a:spLocks noGrp="1"/>
          </p:cNvSpPr>
          <p:nvPr>
            <p:ph type="body" sz="quarter" idx="12"/>
          </p:nvPr>
        </p:nvSpPr>
        <p:spPr/>
        <p:txBody>
          <a:bodyPr/>
          <a:lstStyle/>
          <a:p>
            <a:endParaRPr lang="en-IN"/>
          </a:p>
        </p:txBody>
      </p:sp>
      <p:pic>
        <p:nvPicPr>
          <p:cNvPr id="11" name="Picture 10" descr="A close-up of words&#10;&#10;AI-generated content may be incorrect.">
            <a:extLst>
              <a:ext uri="{FF2B5EF4-FFF2-40B4-BE49-F238E27FC236}">
                <a16:creationId xmlns:a16="http://schemas.microsoft.com/office/drawing/2014/main" id="{082591FE-83AC-7F78-42E6-A6A2E6DC4409}"/>
              </a:ext>
            </a:extLst>
          </p:cNvPr>
          <p:cNvPicPr>
            <a:picLocks noChangeAspect="1"/>
          </p:cNvPicPr>
          <p:nvPr/>
        </p:nvPicPr>
        <p:blipFill>
          <a:blip r:embed="rId2">
            <a:extLst>
              <a:ext uri="{28A0092B-C50C-407E-A947-70E740481C1C}">
                <a14:useLocalDpi xmlns:a14="http://schemas.microsoft.com/office/drawing/2010/main" val="0"/>
              </a:ext>
            </a:extLst>
          </a:blip>
          <a:srcRect l="11667" t="25760" r="11667" b="24938"/>
          <a:stretch/>
        </p:blipFill>
        <p:spPr>
          <a:xfrm>
            <a:off x="1905000" y="2157024"/>
            <a:ext cx="7917250" cy="3818528"/>
          </a:xfrm>
          <a:prstGeom prst="rect">
            <a:avLst/>
          </a:prstGeom>
        </p:spPr>
      </p:pic>
    </p:spTree>
    <p:extLst>
      <p:ext uri="{BB962C8B-B14F-4D97-AF65-F5344CB8AC3E}">
        <p14:creationId xmlns:p14="http://schemas.microsoft.com/office/powerpoint/2010/main" val="4232327551"/>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B1B46-CFDE-CCA5-04A2-DA4E6530A2B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9E28EE-64C4-FDE8-EBFB-FA6B6F6B1F2C}"/>
              </a:ext>
            </a:extLst>
          </p:cNvPr>
          <p:cNvSpPr>
            <a:spLocks noGrp="1"/>
          </p:cNvSpPr>
          <p:nvPr>
            <p:ph type="sldNum" sz="quarter" idx="4"/>
          </p:nvPr>
        </p:nvSpPr>
        <p:spPr/>
        <p:txBody>
          <a:bodyPr/>
          <a:lstStyle/>
          <a:p>
            <a:fld id="{93AE1883-0942-4AA3-9DB2-9C7C3A0314B1}" type="slidenum">
              <a:rPr lang="en-US" smtClean="0"/>
              <a:pPr/>
              <a:t>12</a:t>
            </a:fld>
            <a:endParaRPr lang="en-US" dirty="0"/>
          </a:p>
        </p:txBody>
      </p:sp>
      <p:sp>
        <p:nvSpPr>
          <p:cNvPr id="3" name="Text Placeholder 2">
            <a:extLst>
              <a:ext uri="{FF2B5EF4-FFF2-40B4-BE49-F238E27FC236}">
                <a16:creationId xmlns:a16="http://schemas.microsoft.com/office/drawing/2014/main" id="{402001A8-28B7-FE87-7EB9-FD85C19AF023}"/>
              </a:ext>
            </a:extLst>
          </p:cNvPr>
          <p:cNvSpPr>
            <a:spLocks noGrp="1"/>
          </p:cNvSpPr>
          <p:nvPr>
            <p:ph type="body" sz="quarter" idx="10"/>
          </p:nvPr>
        </p:nvSpPr>
        <p:spPr/>
        <p:txBody>
          <a:bodyPr/>
          <a:lstStyle/>
          <a:p>
            <a:r>
              <a:rPr lang="en-US" dirty="0"/>
              <a:t>Word </a:t>
            </a:r>
            <a:r>
              <a:rPr lang="en-US" dirty="0" err="1"/>
              <a:t>Treemap</a:t>
            </a:r>
            <a:endParaRPr lang="en-IN" dirty="0"/>
          </a:p>
        </p:txBody>
      </p:sp>
      <p:sp>
        <p:nvSpPr>
          <p:cNvPr id="4" name="Text Placeholder 3">
            <a:extLst>
              <a:ext uri="{FF2B5EF4-FFF2-40B4-BE49-F238E27FC236}">
                <a16:creationId xmlns:a16="http://schemas.microsoft.com/office/drawing/2014/main" id="{AA377753-420B-9353-2DD7-40F879156222}"/>
              </a:ext>
            </a:extLst>
          </p:cNvPr>
          <p:cNvSpPr>
            <a:spLocks noGrp="1"/>
          </p:cNvSpPr>
          <p:nvPr>
            <p:ph type="body" sz="quarter" idx="11"/>
          </p:nvPr>
        </p:nvSpPr>
        <p:spPr>
          <a:xfrm>
            <a:off x="609601" y="1310947"/>
            <a:ext cx="3276600" cy="2041853"/>
          </a:xfrm>
        </p:spPr>
        <p:txBody>
          <a:bodyPr/>
          <a:lstStyle/>
          <a:p>
            <a:pPr marL="112713" indent="-112713">
              <a:lnSpc>
                <a:spcPct val="150000"/>
              </a:lnSpc>
              <a:buFont typeface="Arial" panose="020B0604020202020204" pitchFamily="34" charset="0"/>
              <a:buChar char="•"/>
            </a:pPr>
            <a:r>
              <a:rPr lang="en-US" dirty="0"/>
              <a:t>Comparative visualization of key research themes.</a:t>
            </a:r>
          </a:p>
          <a:p>
            <a:pPr marL="112713" indent="-112713">
              <a:lnSpc>
                <a:spcPct val="150000"/>
              </a:lnSpc>
              <a:buFont typeface="Arial" panose="020B0604020202020204" pitchFamily="34" charset="0"/>
              <a:buChar char="•"/>
            </a:pPr>
            <a:r>
              <a:rPr lang="en-US" dirty="0"/>
              <a:t>Highlights major topics like fraud detection, machine learning models, and risk assessment.</a:t>
            </a:r>
          </a:p>
          <a:p>
            <a:pPr marL="112713" indent="-112713">
              <a:lnSpc>
                <a:spcPct val="150000"/>
              </a:lnSpc>
              <a:buFont typeface="Arial" panose="020B0604020202020204" pitchFamily="34" charset="0"/>
              <a:buChar char="•"/>
            </a:pPr>
            <a:r>
              <a:rPr lang="en-US" dirty="0"/>
              <a:t>Identifies secondary research areas such as cybersecurity and support vector machines.</a:t>
            </a:r>
          </a:p>
        </p:txBody>
      </p:sp>
      <p:sp>
        <p:nvSpPr>
          <p:cNvPr id="5" name="Text Placeholder 4">
            <a:extLst>
              <a:ext uri="{FF2B5EF4-FFF2-40B4-BE49-F238E27FC236}">
                <a16:creationId xmlns:a16="http://schemas.microsoft.com/office/drawing/2014/main" id="{06756E6C-8C3F-CF72-403A-7C37641498AF}"/>
              </a:ext>
            </a:extLst>
          </p:cNvPr>
          <p:cNvSpPr>
            <a:spLocks noGrp="1"/>
          </p:cNvSpPr>
          <p:nvPr>
            <p:ph type="body" sz="quarter" idx="12"/>
          </p:nvPr>
        </p:nvSpPr>
        <p:spPr/>
        <p:txBody>
          <a:bodyPr/>
          <a:lstStyle/>
          <a:p>
            <a:endParaRPr lang="en-IN"/>
          </a:p>
        </p:txBody>
      </p:sp>
      <p:pic>
        <p:nvPicPr>
          <p:cNvPr id="13" name="Picture 12" descr="A screenshot of a computer screen&#10;&#10;AI-generated content may be incorrect.">
            <a:extLst>
              <a:ext uri="{FF2B5EF4-FFF2-40B4-BE49-F238E27FC236}">
                <a16:creationId xmlns:a16="http://schemas.microsoft.com/office/drawing/2014/main" id="{F2683DF8-7420-87E8-7E3F-372203E6DDE5}"/>
              </a:ext>
            </a:extLst>
          </p:cNvPr>
          <p:cNvPicPr>
            <a:picLocks noChangeAspect="1"/>
          </p:cNvPicPr>
          <p:nvPr/>
        </p:nvPicPr>
        <p:blipFill>
          <a:blip r:embed="rId2" cstate="print">
            <a:extLst>
              <a:ext uri="{28A0092B-C50C-407E-A947-70E740481C1C}">
                <a14:useLocalDpi xmlns:a14="http://schemas.microsoft.com/office/drawing/2010/main" val="0"/>
              </a:ext>
            </a:extLst>
          </a:blip>
          <a:srcRect l="4301" t="2674" b="2702"/>
          <a:stretch/>
        </p:blipFill>
        <p:spPr>
          <a:xfrm>
            <a:off x="3919980" y="826649"/>
            <a:ext cx="6976620" cy="5173674"/>
          </a:xfrm>
          <a:prstGeom prst="rect">
            <a:avLst/>
          </a:prstGeom>
        </p:spPr>
      </p:pic>
    </p:spTree>
    <p:extLst>
      <p:ext uri="{BB962C8B-B14F-4D97-AF65-F5344CB8AC3E}">
        <p14:creationId xmlns:p14="http://schemas.microsoft.com/office/powerpoint/2010/main" val="237640867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0C7DE-4D29-84C5-2DDA-8511FDB20A6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B83BEE-BCF1-53BE-3DF3-A7827E42D0E3}"/>
              </a:ext>
            </a:extLst>
          </p:cNvPr>
          <p:cNvSpPr>
            <a:spLocks noGrp="1"/>
          </p:cNvSpPr>
          <p:nvPr>
            <p:ph type="sldNum" sz="quarter" idx="4"/>
          </p:nvPr>
        </p:nvSpPr>
        <p:spPr/>
        <p:txBody>
          <a:bodyPr/>
          <a:lstStyle/>
          <a:p>
            <a:fld id="{93AE1883-0942-4AA3-9DB2-9C7C3A0314B1}" type="slidenum">
              <a:rPr lang="en-US" smtClean="0"/>
              <a:pPr/>
              <a:t>13</a:t>
            </a:fld>
            <a:endParaRPr lang="en-US" dirty="0"/>
          </a:p>
        </p:txBody>
      </p:sp>
      <p:sp>
        <p:nvSpPr>
          <p:cNvPr id="3" name="Text Placeholder 2">
            <a:extLst>
              <a:ext uri="{FF2B5EF4-FFF2-40B4-BE49-F238E27FC236}">
                <a16:creationId xmlns:a16="http://schemas.microsoft.com/office/drawing/2014/main" id="{2EFA1DC4-D568-B582-AE24-E5BBB85CF32E}"/>
              </a:ext>
            </a:extLst>
          </p:cNvPr>
          <p:cNvSpPr>
            <a:spLocks noGrp="1"/>
          </p:cNvSpPr>
          <p:nvPr>
            <p:ph type="body" sz="quarter" idx="10"/>
          </p:nvPr>
        </p:nvSpPr>
        <p:spPr/>
        <p:txBody>
          <a:bodyPr/>
          <a:lstStyle/>
          <a:p>
            <a:r>
              <a:rPr lang="en-US" dirty="0"/>
              <a:t>Bibliographic Coupling Analysis</a:t>
            </a:r>
            <a:endParaRPr lang="en-IN" dirty="0"/>
          </a:p>
        </p:txBody>
      </p:sp>
      <p:sp>
        <p:nvSpPr>
          <p:cNvPr id="4" name="Text Placeholder 3">
            <a:extLst>
              <a:ext uri="{FF2B5EF4-FFF2-40B4-BE49-F238E27FC236}">
                <a16:creationId xmlns:a16="http://schemas.microsoft.com/office/drawing/2014/main" id="{83029A04-F0A0-2E61-4217-16552887502A}"/>
              </a:ext>
            </a:extLst>
          </p:cNvPr>
          <p:cNvSpPr>
            <a:spLocks noGrp="1"/>
          </p:cNvSpPr>
          <p:nvPr>
            <p:ph type="body" sz="quarter" idx="11"/>
          </p:nvPr>
        </p:nvSpPr>
        <p:spPr>
          <a:xfrm>
            <a:off x="609600" y="1310947"/>
            <a:ext cx="11196637" cy="594053"/>
          </a:xfrm>
        </p:spPr>
        <p:txBody>
          <a:bodyPr/>
          <a:lstStyle/>
          <a:p>
            <a:pPr>
              <a:buFont typeface="Arial" panose="020B0604020202020204" pitchFamily="34" charset="0"/>
              <a:buChar char="•"/>
            </a:pPr>
            <a:r>
              <a:rPr lang="en-US" dirty="0"/>
              <a:t>Illustrates connections between highly cited publications.</a:t>
            </a:r>
          </a:p>
          <a:p>
            <a:pPr>
              <a:buFont typeface="Arial" panose="020B0604020202020204" pitchFamily="34" charset="0"/>
              <a:buChar char="•"/>
            </a:pPr>
            <a:r>
              <a:rPr lang="en-US" dirty="0"/>
              <a:t>Foundational works such as Khandani (2010) and </a:t>
            </a:r>
            <a:r>
              <a:rPr lang="en-US" dirty="0" err="1"/>
              <a:t>Fethi</a:t>
            </a:r>
            <a:r>
              <a:rPr lang="en-US" dirty="0"/>
              <a:t> (2010) form key clusters.</a:t>
            </a:r>
          </a:p>
          <a:p>
            <a:pPr>
              <a:buFont typeface="Arial" panose="020B0604020202020204" pitchFamily="34" charset="0"/>
              <a:buChar char="•"/>
            </a:pPr>
            <a:r>
              <a:rPr lang="en-US" dirty="0"/>
              <a:t>Highlights major themes like credit risk modeling and operational efficiency.</a:t>
            </a:r>
          </a:p>
        </p:txBody>
      </p:sp>
      <p:sp>
        <p:nvSpPr>
          <p:cNvPr id="5" name="Text Placeholder 4">
            <a:extLst>
              <a:ext uri="{FF2B5EF4-FFF2-40B4-BE49-F238E27FC236}">
                <a16:creationId xmlns:a16="http://schemas.microsoft.com/office/drawing/2014/main" id="{0CBD5972-ACC9-A8CB-B193-10A637338649}"/>
              </a:ext>
            </a:extLst>
          </p:cNvPr>
          <p:cNvSpPr>
            <a:spLocks noGrp="1"/>
          </p:cNvSpPr>
          <p:nvPr>
            <p:ph type="body" sz="quarter" idx="12"/>
          </p:nvPr>
        </p:nvSpPr>
        <p:spPr/>
        <p:txBody>
          <a:bodyPr/>
          <a:lstStyle/>
          <a:p>
            <a:endParaRPr lang="en-IN"/>
          </a:p>
        </p:txBody>
      </p:sp>
      <p:pic>
        <p:nvPicPr>
          <p:cNvPr id="20" name="Picture 19" descr="A colorful circles and lines&#10;&#10;AI-generated content may be incorrect.">
            <a:extLst>
              <a:ext uri="{FF2B5EF4-FFF2-40B4-BE49-F238E27FC236}">
                <a16:creationId xmlns:a16="http://schemas.microsoft.com/office/drawing/2014/main" id="{916F571B-30B2-865C-4773-450E8FC89C23}"/>
              </a:ext>
            </a:extLst>
          </p:cNvPr>
          <p:cNvPicPr>
            <a:picLocks noChangeAspect="1"/>
          </p:cNvPicPr>
          <p:nvPr/>
        </p:nvPicPr>
        <p:blipFill>
          <a:blip r:embed="rId2" cstate="print">
            <a:extLst>
              <a:ext uri="{28A0092B-C50C-407E-A947-70E740481C1C}">
                <a14:useLocalDpi xmlns:a14="http://schemas.microsoft.com/office/drawing/2010/main" val="0"/>
              </a:ext>
            </a:extLst>
          </a:blip>
          <a:srcRect t="25828" b="22515"/>
          <a:stretch/>
        </p:blipFill>
        <p:spPr>
          <a:xfrm>
            <a:off x="1066800" y="2247900"/>
            <a:ext cx="10058400" cy="2743200"/>
          </a:xfrm>
          <a:prstGeom prst="rect">
            <a:avLst/>
          </a:prstGeom>
        </p:spPr>
      </p:pic>
    </p:spTree>
    <p:extLst>
      <p:ext uri="{BB962C8B-B14F-4D97-AF65-F5344CB8AC3E}">
        <p14:creationId xmlns:p14="http://schemas.microsoft.com/office/powerpoint/2010/main" val="204715413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C74F6-989B-90BF-9161-E829C95484D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9774C23-A9CD-65CD-364A-011BEF7690F6}"/>
              </a:ext>
            </a:extLst>
          </p:cNvPr>
          <p:cNvSpPr>
            <a:spLocks noGrp="1"/>
          </p:cNvSpPr>
          <p:nvPr>
            <p:ph type="sldNum" sz="quarter" idx="4"/>
          </p:nvPr>
        </p:nvSpPr>
        <p:spPr/>
        <p:txBody>
          <a:bodyPr/>
          <a:lstStyle/>
          <a:p>
            <a:fld id="{93AE1883-0942-4AA3-9DB2-9C7C3A0314B1}" type="slidenum">
              <a:rPr lang="en-US" smtClean="0"/>
              <a:pPr/>
              <a:t>14</a:t>
            </a:fld>
            <a:endParaRPr lang="en-US" dirty="0"/>
          </a:p>
        </p:txBody>
      </p:sp>
      <p:sp>
        <p:nvSpPr>
          <p:cNvPr id="3" name="Text Placeholder 2">
            <a:extLst>
              <a:ext uri="{FF2B5EF4-FFF2-40B4-BE49-F238E27FC236}">
                <a16:creationId xmlns:a16="http://schemas.microsoft.com/office/drawing/2014/main" id="{787C372C-350A-19EA-7179-033960393D3E}"/>
              </a:ext>
            </a:extLst>
          </p:cNvPr>
          <p:cNvSpPr>
            <a:spLocks noGrp="1"/>
          </p:cNvSpPr>
          <p:nvPr>
            <p:ph type="body" sz="quarter" idx="10"/>
          </p:nvPr>
        </p:nvSpPr>
        <p:spPr/>
        <p:txBody>
          <a:bodyPr/>
          <a:lstStyle/>
          <a:p>
            <a:r>
              <a:rPr lang="en-US" dirty="0"/>
              <a:t>Co-Citation Analysis of Journals</a:t>
            </a:r>
            <a:endParaRPr lang="en-IN" dirty="0"/>
          </a:p>
        </p:txBody>
      </p:sp>
      <p:sp>
        <p:nvSpPr>
          <p:cNvPr id="4" name="Text Placeholder 3">
            <a:extLst>
              <a:ext uri="{FF2B5EF4-FFF2-40B4-BE49-F238E27FC236}">
                <a16:creationId xmlns:a16="http://schemas.microsoft.com/office/drawing/2014/main" id="{0698B2BD-01BC-194E-FA1D-5BDA52D8F635}"/>
              </a:ext>
            </a:extLst>
          </p:cNvPr>
          <p:cNvSpPr>
            <a:spLocks noGrp="1"/>
          </p:cNvSpPr>
          <p:nvPr>
            <p:ph type="body" sz="quarter" idx="11"/>
          </p:nvPr>
        </p:nvSpPr>
        <p:spPr>
          <a:xfrm>
            <a:off x="609600" y="1310947"/>
            <a:ext cx="11196637" cy="594053"/>
          </a:xfrm>
        </p:spPr>
        <p:txBody>
          <a:bodyPr/>
          <a:lstStyle/>
          <a:p>
            <a:pPr>
              <a:buFont typeface="Arial" panose="020B0604020202020204" pitchFamily="34" charset="0"/>
              <a:buChar char="•"/>
            </a:pPr>
            <a:r>
              <a:rPr lang="en-US" b="1" dirty="0"/>
              <a:t>Most influential journals in AI/ML banking research</a:t>
            </a:r>
            <a:r>
              <a:rPr lang="en-US" dirty="0"/>
              <a:t>:</a:t>
            </a:r>
          </a:p>
          <a:p>
            <a:pPr marL="742950" lvl="1" indent="-285750">
              <a:buFont typeface="Arial" panose="020B0604020202020204" pitchFamily="34" charset="0"/>
              <a:buChar char="•"/>
            </a:pPr>
            <a:r>
              <a:rPr lang="en-US" dirty="0"/>
              <a:t>International Journal of Bank Marketing, Expert Systems with Applications, European Journal of Operational Research.</a:t>
            </a:r>
          </a:p>
          <a:p>
            <a:pPr>
              <a:buFont typeface="Arial" panose="020B0604020202020204" pitchFamily="34" charset="0"/>
              <a:buChar char="•"/>
            </a:pPr>
            <a:r>
              <a:rPr lang="en-US" dirty="0"/>
              <a:t>Strong connections to IEEE Access indicate growing interest in AI ethics and sustainability.</a:t>
            </a:r>
          </a:p>
          <a:p>
            <a:pPr marL="171450" indent="-171450">
              <a:buFont typeface="Arial" panose="020B0604020202020204" pitchFamily="34" charset="0"/>
              <a:buChar char="•"/>
            </a:pPr>
            <a:endParaRPr lang="en-IN" dirty="0"/>
          </a:p>
        </p:txBody>
      </p:sp>
      <p:sp>
        <p:nvSpPr>
          <p:cNvPr id="5" name="Text Placeholder 4">
            <a:extLst>
              <a:ext uri="{FF2B5EF4-FFF2-40B4-BE49-F238E27FC236}">
                <a16:creationId xmlns:a16="http://schemas.microsoft.com/office/drawing/2014/main" id="{0DBA1C0D-E56E-6904-5822-FF8716743CAF}"/>
              </a:ext>
            </a:extLst>
          </p:cNvPr>
          <p:cNvSpPr>
            <a:spLocks noGrp="1"/>
          </p:cNvSpPr>
          <p:nvPr>
            <p:ph type="body" sz="quarter" idx="12"/>
          </p:nvPr>
        </p:nvSpPr>
        <p:spPr/>
        <p:txBody>
          <a:bodyPr/>
          <a:lstStyle/>
          <a:p>
            <a:endParaRPr lang="en-IN"/>
          </a:p>
        </p:txBody>
      </p:sp>
      <p:pic>
        <p:nvPicPr>
          <p:cNvPr id="22" name="Picture 21" descr="A colorful network of dots and lines&#10;&#10;AI-generated content may be incorrect.">
            <a:extLst>
              <a:ext uri="{FF2B5EF4-FFF2-40B4-BE49-F238E27FC236}">
                <a16:creationId xmlns:a16="http://schemas.microsoft.com/office/drawing/2014/main" id="{EAE9353A-788D-101C-5E31-504638CC76C6}"/>
              </a:ext>
            </a:extLst>
          </p:cNvPr>
          <p:cNvPicPr>
            <a:picLocks noChangeAspect="1"/>
          </p:cNvPicPr>
          <p:nvPr/>
        </p:nvPicPr>
        <p:blipFill>
          <a:blip r:embed="rId2" cstate="print">
            <a:extLst>
              <a:ext uri="{28A0092B-C50C-407E-A947-70E740481C1C}">
                <a14:useLocalDpi xmlns:a14="http://schemas.microsoft.com/office/drawing/2010/main" val="0"/>
              </a:ext>
            </a:extLst>
          </a:blip>
          <a:srcRect t="24943" b="21701"/>
          <a:stretch/>
        </p:blipFill>
        <p:spPr>
          <a:xfrm>
            <a:off x="179294" y="1991498"/>
            <a:ext cx="11282274" cy="3659188"/>
          </a:xfrm>
          <a:prstGeom prst="rect">
            <a:avLst/>
          </a:prstGeom>
        </p:spPr>
      </p:pic>
    </p:spTree>
    <p:extLst>
      <p:ext uri="{BB962C8B-B14F-4D97-AF65-F5344CB8AC3E}">
        <p14:creationId xmlns:p14="http://schemas.microsoft.com/office/powerpoint/2010/main" val="2366139546"/>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5B90F-713A-D44A-F9CB-09382AC8127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3547B8-68A6-2113-D430-D60E300C0392}"/>
              </a:ext>
            </a:extLst>
          </p:cNvPr>
          <p:cNvSpPr>
            <a:spLocks noGrp="1"/>
          </p:cNvSpPr>
          <p:nvPr>
            <p:ph type="sldNum" sz="quarter" idx="4"/>
          </p:nvPr>
        </p:nvSpPr>
        <p:spPr/>
        <p:txBody>
          <a:bodyPr/>
          <a:lstStyle/>
          <a:p>
            <a:fld id="{93AE1883-0942-4AA3-9DB2-9C7C3A0314B1}" type="slidenum">
              <a:rPr lang="en-US" smtClean="0"/>
              <a:pPr/>
              <a:t>15</a:t>
            </a:fld>
            <a:endParaRPr lang="en-US" dirty="0"/>
          </a:p>
        </p:txBody>
      </p:sp>
      <p:sp>
        <p:nvSpPr>
          <p:cNvPr id="3" name="Text Placeholder 2">
            <a:extLst>
              <a:ext uri="{FF2B5EF4-FFF2-40B4-BE49-F238E27FC236}">
                <a16:creationId xmlns:a16="http://schemas.microsoft.com/office/drawing/2014/main" id="{8E50F1A8-5D85-793F-B774-69D019BF56C4}"/>
              </a:ext>
            </a:extLst>
          </p:cNvPr>
          <p:cNvSpPr>
            <a:spLocks noGrp="1"/>
          </p:cNvSpPr>
          <p:nvPr>
            <p:ph type="body" sz="quarter" idx="10"/>
          </p:nvPr>
        </p:nvSpPr>
        <p:spPr/>
        <p:txBody>
          <a:bodyPr/>
          <a:lstStyle/>
          <a:p>
            <a:r>
              <a:rPr lang="en-US" dirty="0"/>
              <a:t>Co-Authorship Network by Country</a:t>
            </a:r>
            <a:endParaRPr lang="en-IN" dirty="0"/>
          </a:p>
        </p:txBody>
      </p:sp>
      <p:sp>
        <p:nvSpPr>
          <p:cNvPr id="4" name="Text Placeholder 3">
            <a:extLst>
              <a:ext uri="{FF2B5EF4-FFF2-40B4-BE49-F238E27FC236}">
                <a16:creationId xmlns:a16="http://schemas.microsoft.com/office/drawing/2014/main" id="{464B680E-0067-9C07-3268-0D98C14C6DA1}"/>
              </a:ext>
            </a:extLst>
          </p:cNvPr>
          <p:cNvSpPr>
            <a:spLocks noGrp="1"/>
          </p:cNvSpPr>
          <p:nvPr>
            <p:ph type="body" sz="quarter" idx="11"/>
          </p:nvPr>
        </p:nvSpPr>
        <p:spPr>
          <a:xfrm>
            <a:off x="609600" y="1310947"/>
            <a:ext cx="11196637" cy="594053"/>
          </a:xfrm>
        </p:spPr>
        <p:txBody>
          <a:bodyPr/>
          <a:lstStyle/>
          <a:p>
            <a:pPr>
              <a:buFont typeface="Arial" panose="020B0604020202020204" pitchFamily="34" charset="0"/>
              <a:buChar char="•"/>
            </a:pPr>
            <a:r>
              <a:rPr lang="en-US" dirty="0"/>
              <a:t>India, USA, and UK are central hubs in research collaboration.</a:t>
            </a:r>
          </a:p>
          <a:p>
            <a:pPr>
              <a:buFont typeface="Arial" panose="020B0604020202020204" pitchFamily="34" charset="0"/>
              <a:buChar char="•"/>
            </a:pPr>
            <a:r>
              <a:rPr lang="en-US" dirty="0"/>
              <a:t>Thick links indicate strong co-authorship relationships, such as India-USA partnerships.</a:t>
            </a:r>
          </a:p>
          <a:p>
            <a:pPr>
              <a:buFont typeface="Arial" panose="020B0604020202020204" pitchFamily="34" charset="0"/>
              <a:buChar char="•"/>
            </a:pPr>
            <a:r>
              <a:rPr lang="en-US" dirty="0"/>
              <a:t>Reflects the global nature of AI/ML-driven banking research.</a:t>
            </a:r>
          </a:p>
        </p:txBody>
      </p:sp>
      <p:sp>
        <p:nvSpPr>
          <p:cNvPr id="5" name="Text Placeholder 4">
            <a:extLst>
              <a:ext uri="{FF2B5EF4-FFF2-40B4-BE49-F238E27FC236}">
                <a16:creationId xmlns:a16="http://schemas.microsoft.com/office/drawing/2014/main" id="{44A2384B-3EF3-6F17-F7DE-69656B66F1A0}"/>
              </a:ext>
            </a:extLst>
          </p:cNvPr>
          <p:cNvSpPr>
            <a:spLocks noGrp="1"/>
          </p:cNvSpPr>
          <p:nvPr>
            <p:ph type="body" sz="quarter" idx="12"/>
          </p:nvPr>
        </p:nvSpPr>
        <p:spPr/>
        <p:txBody>
          <a:bodyPr/>
          <a:lstStyle/>
          <a:p>
            <a:endParaRPr lang="en-IN"/>
          </a:p>
        </p:txBody>
      </p:sp>
      <p:pic>
        <p:nvPicPr>
          <p:cNvPr id="15" name="Picture 14" descr="A network of colored lines and dots&#10;&#10;AI-generated content may be incorrect.">
            <a:extLst>
              <a:ext uri="{FF2B5EF4-FFF2-40B4-BE49-F238E27FC236}">
                <a16:creationId xmlns:a16="http://schemas.microsoft.com/office/drawing/2014/main" id="{98CD10E8-4B84-EADF-46CC-50FE33F4BB64}"/>
              </a:ext>
            </a:extLst>
          </p:cNvPr>
          <p:cNvPicPr>
            <a:picLocks noChangeAspect="1"/>
          </p:cNvPicPr>
          <p:nvPr/>
        </p:nvPicPr>
        <p:blipFill>
          <a:blip r:embed="rId2" cstate="print">
            <a:extLst>
              <a:ext uri="{28A0092B-C50C-407E-A947-70E740481C1C}">
                <a14:useLocalDpi xmlns:a14="http://schemas.microsoft.com/office/drawing/2010/main" val="0"/>
              </a:ext>
            </a:extLst>
          </a:blip>
          <a:srcRect l="5080" t="19287" r="4417" b="16792"/>
          <a:stretch/>
        </p:blipFill>
        <p:spPr>
          <a:xfrm>
            <a:off x="1143000" y="2033337"/>
            <a:ext cx="9504382" cy="4044386"/>
          </a:xfrm>
          <a:prstGeom prst="rect">
            <a:avLst/>
          </a:prstGeom>
        </p:spPr>
      </p:pic>
    </p:spTree>
    <p:extLst>
      <p:ext uri="{BB962C8B-B14F-4D97-AF65-F5344CB8AC3E}">
        <p14:creationId xmlns:p14="http://schemas.microsoft.com/office/powerpoint/2010/main" val="8459690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29BCA-8796-547E-65DC-0EFA383B9B7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A6E779-61AD-A343-1123-56C14E4A2D99}"/>
              </a:ext>
            </a:extLst>
          </p:cNvPr>
          <p:cNvSpPr>
            <a:spLocks noGrp="1"/>
          </p:cNvSpPr>
          <p:nvPr>
            <p:ph type="sldNum" sz="quarter" idx="4"/>
          </p:nvPr>
        </p:nvSpPr>
        <p:spPr/>
        <p:txBody>
          <a:bodyPr/>
          <a:lstStyle/>
          <a:p>
            <a:fld id="{93AE1883-0942-4AA3-9DB2-9C7C3A0314B1}" type="slidenum">
              <a:rPr lang="en-US" smtClean="0"/>
              <a:pPr/>
              <a:t>16</a:t>
            </a:fld>
            <a:endParaRPr lang="en-US" dirty="0"/>
          </a:p>
        </p:txBody>
      </p:sp>
      <p:sp>
        <p:nvSpPr>
          <p:cNvPr id="3" name="Text Placeholder 2">
            <a:extLst>
              <a:ext uri="{FF2B5EF4-FFF2-40B4-BE49-F238E27FC236}">
                <a16:creationId xmlns:a16="http://schemas.microsoft.com/office/drawing/2014/main" id="{307A6C3E-A718-37A6-6134-660FB469E4E6}"/>
              </a:ext>
            </a:extLst>
          </p:cNvPr>
          <p:cNvSpPr>
            <a:spLocks noGrp="1"/>
          </p:cNvSpPr>
          <p:nvPr>
            <p:ph type="body" sz="quarter" idx="10"/>
          </p:nvPr>
        </p:nvSpPr>
        <p:spPr/>
        <p:txBody>
          <a:bodyPr/>
          <a:lstStyle/>
          <a:p>
            <a:r>
              <a:rPr lang="en-US" dirty="0"/>
              <a:t>Co-Occurrence Network of Keywords</a:t>
            </a:r>
            <a:endParaRPr lang="en-IN" dirty="0"/>
          </a:p>
        </p:txBody>
      </p:sp>
      <p:sp>
        <p:nvSpPr>
          <p:cNvPr id="4" name="Text Placeholder 3">
            <a:extLst>
              <a:ext uri="{FF2B5EF4-FFF2-40B4-BE49-F238E27FC236}">
                <a16:creationId xmlns:a16="http://schemas.microsoft.com/office/drawing/2014/main" id="{750154B4-EBA4-E7BD-2495-43DD3A82A9AD}"/>
              </a:ext>
            </a:extLst>
          </p:cNvPr>
          <p:cNvSpPr>
            <a:spLocks noGrp="1"/>
          </p:cNvSpPr>
          <p:nvPr>
            <p:ph type="body" sz="quarter" idx="11"/>
          </p:nvPr>
        </p:nvSpPr>
        <p:spPr>
          <a:xfrm>
            <a:off x="609600" y="1310947"/>
            <a:ext cx="11196637" cy="594053"/>
          </a:xfrm>
        </p:spPr>
        <p:txBody>
          <a:bodyPr/>
          <a:lstStyle/>
          <a:p>
            <a:pPr>
              <a:buFont typeface="Arial" panose="020B0604020202020204" pitchFamily="34" charset="0"/>
              <a:buChar char="•"/>
            </a:pPr>
            <a:r>
              <a:rPr lang="en-US" dirty="0"/>
              <a:t>Shows keyword relationships in AI/ML banking research.</a:t>
            </a:r>
          </a:p>
          <a:p>
            <a:pPr>
              <a:buFont typeface="Arial" panose="020B0604020202020204" pitchFamily="34" charset="0"/>
              <a:buChar char="•"/>
            </a:pPr>
            <a:r>
              <a:rPr lang="en-US" dirty="0"/>
              <a:t>Central themes include "decision-making," "risk management," and "fraud detection."</a:t>
            </a:r>
          </a:p>
          <a:p>
            <a:pPr>
              <a:buFont typeface="Arial" panose="020B0604020202020204" pitchFamily="34" charset="0"/>
              <a:buChar char="•"/>
            </a:pPr>
            <a:r>
              <a:rPr lang="en-US" dirty="0"/>
              <a:t>Emerging topics highlight AI applications in cybersecurity and financial analytics.</a:t>
            </a:r>
          </a:p>
        </p:txBody>
      </p:sp>
      <p:sp>
        <p:nvSpPr>
          <p:cNvPr id="5" name="Text Placeholder 4">
            <a:extLst>
              <a:ext uri="{FF2B5EF4-FFF2-40B4-BE49-F238E27FC236}">
                <a16:creationId xmlns:a16="http://schemas.microsoft.com/office/drawing/2014/main" id="{DBFB9358-FFF2-567C-7C86-AEAB1424168E}"/>
              </a:ext>
            </a:extLst>
          </p:cNvPr>
          <p:cNvSpPr>
            <a:spLocks noGrp="1"/>
          </p:cNvSpPr>
          <p:nvPr>
            <p:ph type="body" sz="quarter" idx="12"/>
          </p:nvPr>
        </p:nvSpPr>
        <p:spPr/>
        <p:txBody>
          <a:bodyPr/>
          <a:lstStyle/>
          <a:p>
            <a:endParaRPr lang="en-IN"/>
          </a:p>
        </p:txBody>
      </p:sp>
      <p:pic>
        <p:nvPicPr>
          <p:cNvPr id="18" name="Picture 17" descr="A network of colored dots and lines&#10;&#10;AI-generated content may be incorrect.">
            <a:extLst>
              <a:ext uri="{FF2B5EF4-FFF2-40B4-BE49-F238E27FC236}">
                <a16:creationId xmlns:a16="http://schemas.microsoft.com/office/drawing/2014/main" id="{6D664517-6F8B-518A-3042-A2F1EC9CAC3D}"/>
              </a:ext>
            </a:extLst>
          </p:cNvPr>
          <p:cNvPicPr>
            <a:picLocks noChangeAspect="1"/>
          </p:cNvPicPr>
          <p:nvPr/>
        </p:nvPicPr>
        <p:blipFill>
          <a:blip r:embed="rId2" cstate="print">
            <a:extLst>
              <a:ext uri="{28A0092B-C50C-407E-A947-70E740481C1C}">
                <a14:useLocalDpi xmlns:a14="http://schemas.microsoft.com/office/drawing/2010/main" val="0"/>
              </a:ext>
            </a:extLst>
          </a:blip>
          <a:srcRect l="16230" t="4671" r="15555" b="4218"/>
          <a:stretch/>
        </p:blipFill>
        <p:spPr>
          <a:xfrm>
            <a:off x="3276599" y="1991498"/>
            <a:ext cx="5029201" cy="4083114"/>
          </a:xfrm>
          <a:prstGeom prst="rect">
            <a:avLst/>
          </a:prstGeom>
        </p:spPr>
      </p:pic>
    </p:spTree>
    <p:extLst>
      <p:ext uri="{BB962C8B-B14F-4D97-AF65-F5344CB8AC3E}">
        <p14:creationId xmlns:p14="http://schemas.microsoft.com/office/powerpoint/2010/main" val="278539914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34C34-0A5E-F171-04CC-EA2F9EAD74F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DFDBCC-F652-9A45-955B-039660E18877}"/>
              </a:ext>
            </a:extLst>
          </p:cNvPr>
          <p:cNvSpPr>
            <a:spLocks noGrp="1"/>
          </p:cNvSpPr>
          <p:nvPr>
            <p:ph type="sldNum" sz="quarter" idx="4"/>
          </p:nvPr>
        </p:nvSpPr>
        <p:spPr/>
        <p:txBody>
          <a:bodyPr/>
          <a:lstStyle/>
          <a:p>
            <a:fld id="{93AE1883-0942-4AA3-9DB2-9C7C3A0314B1}" type="slidenum">
              <a:rPr lang="en-US" smtClean="0"/>
              <a:pPr/>
              <a:t>17</a:t>
            </a:fld>
            <a:endParaRPr lang="en-US" dirty="0"/>
          </a:p>
        </p:txBody>
      </p:sp>
      <p:sp>
        <p:nvSpPr>
          <p:cNvPr id="3" name="Text Placeholder 2">
            <a:extLst>
              <a:ext uri="{FF2B5EF4-FFF2-40B4-BE49-F238E27FC236}">
                <a16:creationId xmlns:a16="http://schemas.microsoft.com/office/drawing/2014/main" id="{03910787-96F1-8357-688E-BE6F4C5DE1BF}"/>
              </a:ext>
            </a:extLst>
          </p:cNvPr>
          <p:cNvSpPr>
            <a:spLocks noGrp="1"/>
          </p:cNvSpPr>
          <p:nvPr>
            <p:ph type="body" sz="quarter" idx="10"/>
          </p:nvPr>
        </p:nvSpPr>
        <p:spPr/>
        <p:txBody>
          <a:bodyPr/>
          <a:lstStyle/>
          <a:p>
            <a:r>
              <a:rPr lang="en-US" dirty="0"/>
              <a:t>Thematic Map</a:t>
            </a:r>
            <a:endParaRPr lang="en-IN" dirty="0"/>
          </a:p>
        </p:txBody>
      </p:sp>
      <p:sp>
        <p:nvSpPr>
          <p:cNvPr id="4" name="Text Placeholder 3">
            <a:extLst>
              <a:ext uri="{FF2B5EF4-FFF2-40B4-BE49-F238E27FC236}">
                <a16:creationId xmlns:a16="http://schemas.microsoft.com/office/drawing/2014/main" id="{7FD5ED75-762E-BE64-EB0B-BAE94AE640BC}"/>
              </a:ext>
            </a:extLst>
          </p:cNvPr>
          <p:cNvSpPr>
            <a:spLocks noGrp="1"/>
          </p:cNvSpPr>
          <p:nvPr>
            <p:ph type="body" sz="quarter" idx="11"/>
          </p:nvPr>
        </p:nvSpPr>
        <p:spPr>
          <a:xfrm>
            <a:off x="609601" y="1310947"/>
            <a:ext cx="3429000" cy="3794453"/>
          </a:xfrm>
        </p:spPr>
        <p:txBody>
          <a:bodyPr/>
          <a:lstStyle/>
          <a:p>
            <a:pPr marL="233363" indent="-233363">
              <a:lnSpc>
                <a:spcPct val="150000"/>
              </a:lnSpc>
              <a:buFont typeface="Arial" panose="020B0604020202020204" pitchFamily="34" charset="0"/>
              <a:buChar char="•"/>
            </a:pPr>
            <a:r>
              <a:rPr lang="en-US" dirty="0"/>
              <a:t>Categorizes research themes based on centrality and density.</a:t>
            </a:r>
          </a:p>
          <a:p>
            <a:pPr marL="233363" indent="-233363">
              <a:lnSpc>
                <a:spcPct val="150000"/>
              </a:lnSpc>
              <a:buFont typeface="Arial" panose="020B0604020202020204" pitchFamily="34" charset="0"/>
              <a:buChar char="•"/>
            </a:pPr>
            <a:r>
              <a:rPr lang="en-US" b="1" dirty="0"/>
              <a:t>Core themes</a:t>
            </a:r>
            <a:r>
              <a:rPr lang="en-US" dirty="0"/>
              <a:t>: Decision-making, learning systems, and risk assessment.</a:t>
            </a:r>
          </a:p>
        </p:txBody>
      </p:sp>
      <p:sp>
        <p:nvSpPr>
          <p:cNvPr id="5" name="Text Placeholder 4">
            <a:extLst>
              <a:ext uri="{FF2B5EF4-FFF2-40B4-BE49-F238E27FC236}">
                <a16:creationId xmlns:a16="http://schemas.microsoft.com/office/drawing/2014/main" id="{B14D8C1C-68DF-67EF-0E0E-1ACEEC968351}"/>
              </a:ext>
            </a:extLst>
          </p:cNvPr>
          <p:cNvSpPr>
            <a:spLocks noGrp="1"/>
          </p:cNvSpPr>
          <p:nvPr>
            <p:ph type="body" sz="quarter" idx="12"/>
          </p:nvPr>
        </p:nvSpPr>
        <p:spPr/>
        <p:txBody>
          <a:bodyPr/>
          <a:lstStyle/>
          <a:p>
            <a:endParaRPr lang="en-IN"/>
          </a:p>
        </p:txBody>
      </p:sp>
      <p:pic>
        <p:nvPicPr>
          <p:cNvPr id="26" name="Picture 25" descr="A white sheet with black text&#10;&#10;AI-generated content may be incorrect.">
            <a:extLst>
              <a:ext uri="{FF2B5EF4-FFF2-40B4-BE49-F238E27FC236}">
                <a16:creationId xmlns:a16="http://schemas.microsoft.com/office/drawing/2014/main" id="{ED8F429B-AF82-360A-8D39-A1800723FE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601" y="1046786"/>
            <a:ext cx="7391400" cy="4927600"/>
          </a:xfrm>
          <a:prstGeom prst="rect">
            <a:avLst/>
          </a:prstGeom>
        </p:spPr>
      </p:pic>
    </p:spTree>
    <p:extLst>
      <p:ext uri="{BB962C8B-B14F-4D97-AF65-F5344CB8AC3E}">
        <p14:creationId xmlns:p14="http://schemas.microsoft.com/office/powerpoint/2010/main" val="33492148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E0600-4EB1-E844-7194-72E1A337ACB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563D48-AF11-E464-C6A9-3D740F0B60E7}"/>
              </a:ext>
            </a:extLst>
          </p:cNvPr>
          <p:cNvSpPr>
            <a:spLocks noGrp="1"/>
          </p:cNvSpPr>
          <p:nvPr>
            <p:ph type="sldNum" sz="quarter" idx="4"/>
          </p:nvPr>
        </p:nvSpPr>
        <p:spPr/>
        <p:txBody>
          <a:bodyPr/>
          <a:lstStyle/>
          <a:p>
            <a:fld id="{93AE1883-0942-4AA3-9DB2-9C7C3A0314B1}" type="slidenum">
              <a:rPr lang="en-US" smtClean="0"/>
              <a:pPr/>
              <a:t>18</a:t>
            </a:fld>
            <a:endParaRPr lang="en-US" dirty="0"/>
          </a:p>
        </p:txBody>
      </p:sp>
      <p:sp>
        <p:nvSpPr>
          <p:cNvPr id="3" name="Text Placeholder 2">
            <a:extLst>
              <a:ext uri="{FF2B5EF4-FFF2-40B4-BE49-F238E27FC236}">
                <a16:creationId xmlns:a16="http://schemas.microsoft.com/office/drawing/2014/main" id="{6C755074-E62C-28FE-08FC-60E5FE078976}"/>
              </a:ext>
            </a:extLst>
          </p:cNvPr>
          <p:cNvSpPr>
            <a:spLocks noGrp="1"/>
          </p:cNvSpPr>
          <p:nvPr>
            <p:ph type="body" sz="quarter" idx="10"/>
          </p:nvPr>
        </p:nvSpPr>
        <p:spPr/>
        <p:txBody>
          <a:bodyPr/>
          <a:lstStyle/>
          <a:p>
            <a:r>
              <a:rPr lang="en-US" dirty="0"/>
              <a:t>Using </a:t>
            </a:r>
            <a:r>
              <a:rPr lang="en-US" dirty="0" err="1"/>
              <a:t>Nvivo</a:t>
            </a:r>
            <a:r>
              <a:rPr lang="en-US" dirty="0"/>
              <a:t> for Literature Review</a:t>
            </a:r>
            <a:endParaRPr lang="en-IN" dirty="0"/>
          </a:p>
        </p:txBody>
      </p:sp>
      <p:sp>
        <p:nvSpPr>
          <p:cNvPr id="5" name="Text Placeholder 4">
            <a:extLst>
              <a:ext uri="{FF2B5EF4-FFF2-40B4-BE49-F238E27FC236}">
                <a16:creationId xmlns:a16="http://schemas.microsoft.com/office/drawing/2014/main" id="{AE173F55-8296-D14B-CE2D-C72F3AB94CCC}"/>
              </a:ext>
            </a:extLst>
          </p:cNvPr>
          <p:cNvSpPr>
            <a:spLocks noGrp="1"/>
          </p:cNvSpPr>
          <p:nvPr>
            <p:ph type="body" sz="quarter" idx="12"/>
          </p:nvPr>
        </p:nvSpPr>
        <p:spPr/>
        <p:txBody>
          <a:bodyPr/>
          <a:lstStyle/>
          <a:p>
            <a:endParaRPr lang="en-IN"/>
          </a:p>
        </p:txBody>
      </p:sp>
      <p:sp>
        <p:nvSpPr>
          <p:cNvPr id="11" name="Text Placeholder 3">
            <a:extLst>
              <a:ext uri="{FF2B5EF4-FFF2-40B4-BE49-F238E27FC236}">
                <a16:creationId xmlns:a16="http://schemas.microsoft.com/office/drawing/2014/main" id="{78D251B6-3BFD-80E9-4B78-C207EFB7DA66}"/>
              </a:ext>
            </a:extLst>
          </p:cNvPr>
          <p:cNvSpPr>
            <a:spLocks noGrp="1"/>
          </p:cNvSpPr>
          <p:nvPr>
            <p:ph type="body" sz="quarter" idx="11"/>
          </p:nvPr>
        </p:nvSpPr>
        <p:spPr>
          <a:xfrm>
            <a:off x="609600" y="990600"/>
            <a:ext cx="11196637" cy="2819399"/>
          </a:xfrm>
        </p:spPr>
        <p:txBody>
          <a:bodyPr/>
          <a:lstStyle/>
          <a:p>
            <a:pPr marL="228600" indent="-228600">
              <a:lnSpc>
                <a:spcPct val="200000"/>
              </a:lnSpc>
              <a:buFont typeface="+mj-lt"/>
              <a:buAutoNum type="arabicPeriod"/>
            </a:pPr>
            <a:r>
              <a:rPr lang="en-US" b="1" dirty="0"/>
              <a:t>Project Setup: </a:t>
            </a:r>
            <a:r>
              <a:rPr lang="en-US" dirty="0"/>
              <a:t>Start a new NVivo project.</a:t>
            </a:r>
          </a:p>
          <a:p>
            <a:pPr marL="228600" indent="-228600">
              <a:lnSpc>
                <a:spcPct val="200000"/>
              </a:lnSpc>
              <a:buFont typeface="+mj-lt"/>
              <a:buAutoNum type="arabicPeriod"/>
            </a:pPr>
            <a:r>
              <a:rPr lang="en-US" b="1" dirty="0"/>
              <a:t>Import Literature: </a:t>
            </a:r>
            <a:r>
              <a:rPr lang="en-US" dirty="0"/>
              <a:t>Bring in your research articles.</a:t>
            </a:r>
          </a:p>
          <a:p>
            <a:pPr marL="228600" indent="-228600">
              <a:lnSpc>
                <a:spcPct val="200000"/>
              </a:lnSpc>
              <a:buFont typeface="+mj-lt"/>
              <a:buAutoNum type="arabicPeriod"/>
            </a:pPr>
            <a:r>
              <a:rPr lang="en-US" b="1" dirty="0"/>
              <a:t>Coding: </a:t>
            </a:r>
            <a:r>
              <a:rPr lang="en-US" dirty="0"/>
              <a:t>Create a system to label and sort data.</a:t>
            </a:r>
          </a:p>
          <a:p>
            <a:pPr marL="228600" indent="-228600">
              <a:lnSpc>
                <a:spcPct val="200000"/>
              </a:lnSpc>
              <a:buFont typeface="+mj-lt"/>
              <a:buAutoNum type="arabicPeriod"/>
            </a:pPr>
            <a:r>
              <a:rPr lang="en-US" b="1" dirty="0"/>
              <a:t>Themes: </a:t>
            </a:r>
            <a:r>
              <a:rPr lang="en-US" dirty="0"/>
              <a:t>Find and refine key topics.</a:t>
            </a:r>
          </a:p>
          <a:p>
            <a:pPr marL="228600" indent="-228600">
              <a:lnSpc>
                <a:spcPct val="200000"/>
              </a:lnSpc>
              <a:buFont typeface="+mj-lt"/>
              <a:buAutoNum type="arabicPeriod"/>
            </a:pPr>
            <a:r>
              <a:rPr lang="en-US" b="1" dirty="0"/>
              <a:t>Visualize: </a:t>
            </a:r>
            <a:r>
              <a:rPr lang="en-US" dirty="0"/>
              <a:t>Make charts and diagrams of your findings.</a:t>
            </a:r>
          </a:p>
          <a:p>
            <a:pPr marL="228600" indent="-228600">
              <a:lnSpc>
                <a:spcPct val="200000"/>
              </a:lnSpc>
              <a:buFont typeface="+mj-lt"/>
              <a:buAutoNum type="arabicPeriod"/>
            </a:pPr>
            <a:r>
              <a:rPr lang="en-US" b="1" dirty="0"/>
              <a:t>Integrate: </a:t>
            </a:r>
            <a:r>
              <a:rPr lang="en-US" dirty="0"/>
              <a:t>Combine with other tools for a complete picture.</a:t>
            </a:r>
            <a:endParaRPr lang="en-IN" dirty="0"/>
          </a:p>
        </p:txBody>
      </p:sp>
    </p:spTree>
    <p:extLst>
      <p:ext uri="{BB962C8B-B14F-4D97-AF65-F5344CB8AC3E}">
        <p14:creationId xmlns:p14="http://schemas.microsoft.com/office/powerpoint/2010/main" val="598986107"/>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306906-7A70-E960-0312-A99D9D9BE56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49F101-6D45-B30E-E0B0-FADDD9CD9AC4}"/>
              </a:ext>
            </a:extLst>
          </p:cNvPr>
          <p:cNvSpPr>
            <a:spLocks noGrp="1"/>
          </p:cNvSpPr>
          <p:nvPr>
            <p:ph type="sldNum" sz="quarter" idx="4"/>
          </p:nvPr>
        </p:nvSpPr>
        <p:spPr/>
        <p:txBody>
          <a:bodyPr/>
          <a:lstStyle/>
          <a:p>
            <a:fld id="{93AE1883-0942-4AA3-9DB2-9C7C3A0314B1}" type="slidenum">
              <a:rPr lang="en-US" smtClean="0"/>
              <a:pPr/>
              <a:t>19</a:t>
            </a:fld>
            <a:endParaRPr lang="en-US" dirty="0"/>
          </a:p>
        </p:txBody>
      </p:sp>
      <p:sp>
        <p:nvSpPr>
          <p:cNvPr id="3" name="Text Placeholder 2">
            <a:extLst>
              <a:ext uri="{FF2B5EF4-FFF2-40B4-BE49-F238E27FC236}">
                <a16:creationId xmlns:a16="http://schemas.microsoft.com/office/drawing/2014/main" id="{CA69B748-737E-8AF2-D0AD-A850AEF716EE}"/>
              </a:ext>
            </a:extLst>
          </p:cNvPr>
          <p:cNvSpPr>
            <a:spLocks noGrp="1"/>
          </p:cNvSpPr>
          <p:nvPr>
            <p:ph type="body" sz="quarter" idx="10"/>
          </p:nvPr>
        </p:nvSpPr>
        <p:spPr/>
        <p:txBody>
          <a:bodyPr/>
          <a:lstStyle/>
          <a:p>
            <a:r>
              <a:rPr lang="en-US" dirty="0"/>
              <a:t>AI / ML in Banking: </a:t>
            </a:r>
            <a:r>
              <a:rPr lang="en-IN" dirty="0"/>
              <a:t>Categories and Sub-Categories</a:t>
            </a:r>
          </a:p>
        </p:txBody>
      </p:sp>
      <p:sp>
        <p:nvSpPr>
          <p:cNvPr id="5" name="Text Placeholder 4">
            <a:extLst>
              <a:ext uri="{FF2B5EF4-FFF2-40B4-BE49-F238E27FC236}">
                <a16:creationId xmlns:a16="http://schemas.microsoft.com/office/drawing/2014/main" id="{67C0A67C-E97A-F509-6FA7-2B37B6BC786E}"/>
              </a:ext>
            </a:extLst>
          </p:cNvPr>
          <p:cNvSpPr>
            <a:spLocks noGrp="1"/>
          </p:cNvSpPr>
          <p:nvPr>
            <p:ph type="body" sz="quarter" idx="12"/>
          </p:nvPr>
        </p:nvSpPr>
        <p:spPr/>
        <p:txBody>
          <a:bodyPr/>
          <a:lstStyle/>
          <a:p>
            <a:endParaRPr lang="en-IN"/>
          </a:p>
        </p:txBody>
      </p:sp>
      <p:graphicFrame>
        <p:nvGraphicFramePr>
          <p:cNvPr id="10" name="Table 9">
            <a:extLst>
              <a:ext uri="{FF2B5EF4-FFF2-40B4-BE49-F238E27FC236}">
                <a16:creationId xmlns:a16="http://schemas.microsoft.com/office/drawing/2014/main" id="{1780288E-57D6-C221-73D1-2BBB408924C2}"/>
              </a:ext>
            </a:extLst>
          </p:cNvPr>
          <p:cNvGraphicFramePr>
            <a:graphicFrameLocks noGrp="1"/>
          </p:cNvGraphicFramePr>
          <p:nvPr>
            <p:extLst>
              <p:ext uri="{D42A27DB-BD31-4B8C-83A1-F6EECF244321}">
                <p14:modId xmlns:p14="http://schemas.microsoft.com/office/powerpoint/2010/main" val="1216314068"/>
              </p:ext>
            </p:extLst>
          </p:nvPr>
        </p:nvGraphicFramePr>
        <p:xfrm>
          <a:off x="599350" y="1066800"/>
          <a:ext cx="6535223" cy="5115060"/>
        </p:xfrm>
        <a:graphic>
          <a:graphicData uri="http://schemas.openxmlformats.org/drawingml/2006/table">
            <a:tbl>
              <a:tblPr/>
              <a:tblGrid>
                <a:gridCol w="1458050">
                  <a:extLst>
                    <a:ext uri="{9D8B030D-6E8A-4147-A177-3AD203B41FA5}">
                      <a16:colId xmlns:a16="http://schemas.microsoft.com/office/drawing/2014/main" val="1998197649"/>
                    </a:ext>
                  </a:extLst>
                </a:gridCol>
                <a:gridCol w="3886200">
                  <a:extLst>
                    <a:ext uri="{9D8B030D-6E8A-4147-A177-3AD203B41FA5}">
                      <a16:colId xmlns:a16="http://schemas.microsoft.com/office/drawing/2014/main" val="3720652863"/>
                    </a:ext>
                  </a:extLst>
                </a:gridCol>
                <a:gridCol w="1190973">
                  <a:extLst>
                    <a:ext uri="{9D8B030D-6E8A-4147-A177-3AD203B41FA5}">
                      <a16:colId xmlns:a16="http://schemas.microsoft.com/office/drawing/2014/main" val="1523546769"/>
                    </a:ext>
                  </a:extLst>
                </a:gridCol>
              </a:tblGrid>
              <a:tr h="312940">
                <a:tc>
                  <a:txBody>
                    <a:bodyPr/>
                    <a:lstStyle/>
                    <a:p>
                      <a:pPr algn="ctr" rtl="0" fontAlgn="ctr"/>
                      <a:r>
                        <a:rPr lang="en-IN" sz="1100" b="1">
                          <a:solidFill>
                            <a:srgbClr val="FFFFFF"/>
                          </a:solidFill>
                          <a:effectLst/>
                          <a:latin typeface="Roboto" panose="02000000000000000000" pitchFamily="2" charset="0"/>
                        </a:rPr>
                        <a:t>Category</a:t>
                      </a:r>
                    </a:p>
                  </a:txBody>
                  <a:tcPr marL="39379" marR="39379" marT="9845" marB="9845" anchor="ctr">
                    <a:lnL w="9525" cap="flat" cmpd="sng" algn="ctr">
                      <a:solidFill>
                        <a:srgbClr val="284E3F"/>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284E3F"/>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356854"/>
                    </a:solidFill>
                  </a:tcPr>
                </a:tc>
                <a:tc>
                  <a:txBody>
                    <a:bodyPr/>
                    <a:lstStyle/>
                    <a:p>
                      <a:pPr algn="ctr" rtl="0" fontAlgn="ctr"/>
                      <a:r>
                        <a:rPr lang="en-IN" sz="1100" b="1">
                          <a:solidFill>
                            <a:srgbClr val="FFFFFF"/>
                          </a:solidFill>
                          <a:effectLst/>
                          <a:latin typeface="Roboto" panose="02000000000000000000" pitchFamily="2" charset="0"/>
                        </a:rPr>
                        <a:t>Sub-Category</a:t>
                      </a:r>
                    </a:p>
                  </a:txBody>
                  <a:tcPr marL="39379" marR="39379" marT="9845" marB="984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284E3F"/>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356854"/>
                    </a:solidFill>
                  </a:tcPr>
                </a:tc>
                <a:tc>
                  <a:txBody>
                    <a:bodyPr/>
                    <a:lstStyle/>
                    <a:p>
                      <a:pPr algn="ctr" rtl="0" fontAlgn="ctr"/>
                      <a:r>
                        <a:rPr lang="en-IN" sz="1100" b="1" dirty="0">
                          <a:solidFill>
                            <a:srgbClr val="FFFFFF"/>
                          </a:solidFill>
                          <a:effectLst/>
                          <a:latin typeface="Roboto" panose="02000000000000000000" pitchFamily="2" charset="0"/>
                        </a:rPr>
                        <a:t>Number of Articles</a:t>
                      </a:r>
                    </a:p>
                  </a:txBody>
                  <a:tcPr marL="39379" marR="39379" marT="9845" marB="9845" anchor="ctr">
                    <a:lnL w="9525" cap="flat" cmpd="sng" algn="ctr">
                      <a:solidFill>
                        <a:srgbClr val="CCCCCC"/>
                      </a:solidFill>
                      <a:prstDash val="solid"/>
                      <a:round/>
                      <a:headEnd type="none" w="med" len="med"/>
                      <a:tailEnd type="none" w="med" len="med"/>
                    </a:lnL>
                    <a:lnR w="9525" cap="flat" cmpd="sng" algn="ctr">
                      <a:solidFill>
                        <a:srgbClr val="284E3F"/>
                      </a:solidFill>
                      <a:prstDash val="solid"/>
                      <a:round/>
                      <a:headEnd type="none" w="med" len="med"/>
                      <a:tailEnd type="none" w="med" len="med"/>
                    </a:lnR>
                    <a:lnT w="9525" cap="flat" cmpd="sng" algn="ctr">
                      <a:solidFill>
                        <a:srgbClr val="284E3F"/>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356854"/>
                    </a:solidFill>
                  </a:tcPr>
                </a:tc>
                <a:extLst>
                  <a:ext uri="{0D108BD9-81ED-4DB2-BD59-A6C34878D82A}">
                    <a16:rowId xmlns:a16="http://schemas.microsoft.com/office/drawing/2014/main" val="3054266642"/>
                  </a:ext>
                </a:extLst>
              </a:tr>
              <a:tr h="677660">
                <a:tc>
                  <a:txBody>
                    <a:bodyPr/>
                    <a:lstStyle/>
                    <a:p>
                      <a:pPr rtl="0" fontAlgn="ctr"/>
                      <a:r>
                        <a:rPr lang="en-IN" sz="1100" b="0">
                          <a:solidFill>
                            <a:srgbClr val="434343"/>
                          </a:solidFill>
                          <a:effectLst/>
                          <a:latin typeface="Roboto" panose="02000000000000000000" pitchFamily="2" charset="0"/>
                        </a:rPr>
                        <a:t>Bank Performance Management</a:t>
                      </a:r>
                    </a:p>
                  </a:txBody>
                  <a:tcPr marL="39379" marR="39379" marT="9845" marB="9845" anchor="ctr">
                    <a:lnL w="9525" cap="flat" cmpd="sng" algn="ctr">
                      <a:solidFill>
                        <a:srgbClr val="284E3F"/>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marL="171450" indent="-171450" rtl="0" fontAlgn="ctr">
                        <a:lnSpc>
                          <a:spcPct val="150000"/>
                        </a:lnSpc>
                        <a:buFont typeface="Arial" panose="020B0604020202020204" pitchFamily="34" charset="0"/>
                        <a:buChar char="•"/>
                      </a:pPr>
                      <a:r>
                        <a:rPr lang="en-US" sz="1100" b="0" dirty="0">
                          <a:solidFill>
                            <a:srgbClr val="434343"/>
                          </a:solidFill>
                          <a:effectLst/>
                          <a:latin typeface="Roboto" panose="02000000000000000000" pitchFamily="2" charset="0"/>
                        </a:rPr>
                        <a:t>Bank Performance Management</a:t>
                      </a:r>
                    </a:p>
                  </a:txBody>
                  <a:tcPr marL="39379" marR="39379" marT="9845" marB="984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ctr"/>
                      <a:r>
                        <a:rPr lang="en-IN" sz="1100" b="0" dirty="0">
                          <a:solidFill>
                            <a:srgbClr val="434343"/>
                          </a:solidFill>
                          <a:effectLst/>
                          <a:latin typeface="Roboto" panose="02000000000000000000" pitchFamily="2" charset="0"/>
                        </a:rPr>
                        <a:t>18</a:t>
                      </a:r>
                    </a:p>
                  </a:txBody>
                  <a:tcPr marL="39379" marR="39379" marT="9845" marB="9845" anchor="ctr">
                    <a:lnL w="9525" cap="flat" cmpd="sng" algn="ctr">
                      <a:solidFill>
                        <a:srgbClr val="CCCCCC"/>
                      </a:solidFill>
                      <a:prstDash val="solid"/>
                      <a:round/>
                      <a:headEnd type="none" w="med" len="med"/>
                      <a:tailEnd type="none" w="med" len="med"/>
                    </a:lnL>
                    <a:lnR w="9525" cap="flat" cmpd="sng" algn="ctr">
                      <a:solidFill>
                        <a:srgbClr val="284E3F"/>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888461946"/>
                  </a:ext>
                </a:extLst>
              </a:tr>
              <a:tr h="751872">
                <a:tc>
                  <a:txBody>
                    <a:bodyPr/>
                    <a:lstStyle/>
                    <a:p>
                      <a:pPr rtl="0" fontAlgn="ctr"/>
                      <a:r>
                        <a:rPr lang="en-IN" sz="1100" b="0">
                          <a:solidFill>
                            <a:srgbClr val="434343"/>
                          </a:solidFill>
                          <a:effectLst/>
                          <a:latin typeface="Roboto" panose="02000000000000000000" pitchFamily="2" charset="0"/>
                        </a:rPr>
                        <a:t>Customer Relationship Management (CRM)</a:t>
                      </a:r>
                    </a:p>
                  </a:txBody>
                  <a:tcPr marL="39379" marR="39379" marT="9845" marB="9845" anchor="ctr">
                    <a:lnL w="9525" cap="flat" cmpd="sng" algn="ctr">
                      <a:solidFill>
                        <a:srgbClr val="284E3F"/>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8F9"/>
                    </a:solidFill>
                  </a:tcPr>
                </a:tc>
                <a:tc>
                  <a:txBody>
                    <a:bodyPr/>
                    <a:lstStyle/>
                    <a:p>
                      <a:pPr marL="171450" indent="-171450" rtl="0" fontAlgn="ctr">
                        <a:lnSpc>
                          <a:spcPct val="150000"/>
                        </a:lnSpc>
                        <a:buFont typeface="Arial" panose="020B0604020202020204" pitchFamily="34" charset="0"/>
                        <a:buChar char="•"/>
                      </a:pPr>
                      <a:r>
                        <a:rPr lang="en-US" sz="1100" b="0" dirty="0">
                          <a:solidFill>
                            <a:srgbClr val="434343"/>
                          </a:solidFill>
                          <a:effectLst/>
                          <a:latin typeface="Roboto" panose="02000000000000000000" pitchFamily="2" charset="0"/>
                        </a:rPr>
                        <a:t>Customer churn prediction and retention, </a:t>
                      </a:r>
                    </a:p>
                    <a:p>
                      <a:pPr marL="171450" indent="-171450" rtl="0" fontAlgn="ctr">
                        <a:lnSpc>
                          <a:spcPct val="150000"/>
                        </a:lnSpc>
                        <a:buFont typeface="Arial" panose="020B0604020202020204" pitchFamily="34" charset="0"/>
                        <a:buChar char="•"/>
                      </a:pPr>
                      <a:r>
                        <a:rPr lang="en-US" sz="1100" b="0" dirty="0">
                          <a:solidFill>
                            <a:srgbClr val="434343"/>
                          </a:solidFill>
                          <a:effectLst/>
                          <a:latin typeface="Roboto" panose="02000000000000000000" pitchFamily="2" charset="0"/>
                        </a:rPr>
                        <a:t>Customer service automation and personalization, </a:t>
                      </a:r>
                    </a:p>
                    <a:p>
                      <a:pPr marL="171450" indent="-171450" rtl="0" fontAlgn="ctr">
                        <a:lnSpc>
                          <a:spcPct val="150000"/>
                        </a:lnSpc>
                        <a:buFont typeface="Arial" panose="020B0604020202020204" pitchFamily="34" charset="0"/>
                        <a:buChar char="•"/>
                      </a:pPr>
                      <a:r>
                        <a:rPr lang="en-US" sz="1100" b="0" dirty="0">
                          <a:solidFill>
                            <a:srgbClr val="434343"/>
                          </a:solidFill>
                          <a:effectLst/>
                          <a:latin typeface="Roboto" panose="02000000000000000000" pitchFamily="2" charset="0"/>
                        </a:rPr>
                        <a:t>Portfolio and wealth management</a:t>
                      </a:r>
                    </a:p>
                  </a:txBody>
                  <a:tcPr marL="39379" marR="39379" marT="9845" marB="984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8F9"/>
                    </a:solidFill>
                  </a:tcPr>
                </a:tc>
                <a:tc>
                  <a:txBody>
                    <a:bodyPr/>
                    <a:lstStyle/>
                    <a:p>
                      <a:pPr algn="ctr" rtl="0" fontAlgn="ctr"/>
                      <a:r>
                        <a:rPr lang="en-IN" sz="1100" b="0" dirty="0">
                          <a:solidFill>
                            <a:srgbClr val="434343"/>
                          </a:solidFill>
                          <a:effectLst/>
                          <a:latin typeface="Roboto" panose="02000000000000000000" pitchFamily="2" charset="0"/>
                        </a:rPr>
                        <a:t>43</a:t>
                      </a:r>
                    </a:p>
                  </a:txBody>
                  <a:tcPr marL="39379" marR="39379" marT="9845" marB="9845" anchor="ctr">
                    <a:lnL w="9525" cap="flat" cmpd="sng" algn="ctr">
                      <a:solidFill>
                        <a:srgbClr val="CCCCCC"/>
                      </a:solidFill>
                      <a:prstDash val="solid"/>
                      <a:round/>
                      <a:headEnd type="none" w="med" len="med"/>
                      <a:tailEnd type="none" w="med" len="med"/>
                    </a:lnL>
                    <a:lnR w="9525" cap="flat" cmpd="sng" algn="ctr">
                      <a:solidFill>
                        <a:srgbClr val="284E3F"/>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8F9"/>
                    </a:solidFill>
                  </a:tcPr>
                </a:tc>
                <a:extLst>
                  <a:ext uri="{0D108BD9-81ED-4DB2-BD59-A6C34878D82A}">
                    <a16:rowId xmlns:a16="http://schemas.microsoft.com/office/drawing/2014/main" val="1724051801"/>
                  </a:ext>
                </a:extLst>
              </a:tr>
              <a:tr h="898182">
                <a:tc>
                  <a:txBody>
                    <a:bodyPr/>
                    <a:lstStyle/>
                    <a:p>
                      <a:pPr rtl="0" fontAlgn="ctr"/>
                      <a:r>
                        <a:rPr lang="en-IN" sz="1100" b="0">
                          <a:solidFill>
                            <a:srgbClr val="434343"/>
                          </a:solidFill>
                          <a:effectLst/>
                          <a:latin typeface="Roboto" panose="02000000000000000000" pitchFamily="2" charset="0"/>
                        </a:rPr>
                        <a:t>Marketing</a:t>
                      </a:r>
                    </a:p>
                  </a:txBody>
                  <a:tcPr marL="39379" marR="39379" marT="9845" marB="9845" anchor="ctr">
                    <a:lnL w="9525" cap="flat" cmpd="sng" algn="ctr">
                      <a:solidFill>
                        <a:srgbClr val="284E3F"/>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marL="171450" indent="-171450" rtl="0" fontAlgn="ctr">
                        <a:lnSpc>
                          <a:spcPct val="150000"/>
                        </a:lnSpc>
                        <a:buFont typeface="Arial" panose="020B0604020202020204" pitchFamily="34" charset="0"/>
                        <a:buChar char="•"/>
                      </a:pPr>
                      <a:r>
                        <a:rPr lang="en-US" sz="1100" b="0" dirty="0">
                          <a:solidFill>
                            <a:srgbClr val="434343"/>
                          </a:solidFill>
                          <a:effectLst/>
                          <a:latin typeface="Roboto" panose="02000000000000000000" pitchFamily="2" charset="0"/>
                        </a:rPr>
                        <a:t>Cross-selling, Customer segmentation, </a:t>
                      </a:r>
                    </a:p>
                    <a:p>
                      <a:pPr marL="171450" marR="0" lvl="0" indent="-171450" algn="l" defTabSz="914400" rtl="0" eaLnBrk="1" fontAlgn="ctr" latinLnBrk="0" hangingPunct="1">
                        <a:lnSpc>
                          <a:spcPct val="150000"/>
                        </a:lnSpc>
                        <a:spcBef>
                          <a:spcPts val="0"/>
                        </a:spcBef>
                        <a:spcAft>
                          <a:spcPts val="0"/>
                        </a:spcAft>
                        <a:buClrTx/>
                        <a:buSzTx/>
                        <a:buFont typeface="Arial" panose="020B0604020202020204" pitchFamily="34" charset="0"/>
                        <a:buChar char="•"/>
                        <a:tabLst/>
                        <a:defRPr/>
                      </a:pPr>
                      <a:r>
                        <a:rPr lang="en-IN" sz="1100" b="0" dirty="0">
                          <a:solidFill>
                            <a:srgbClr val="434343"/>
                          </a:solidFill>
                          <a:effectLst/>
                          <a:latin typeface="Roboto" panose="02000000000000000000" pitchFamily="2" charset="0"/>
                        </a:rPr>
                        <a:t>Customer segmentation</a:t>
                      </a:r>
                    </a:p>
                    <a:p>
                      <a:pPr marL="171450" indent="-171450" rtl="0" fontAlgn="ctr">
                        <a:lnSpc>
                          <a:spcPct val="150000"/>
                        </a:lnSpc>
                        <a:buFont typeface="Arial" panose="020B0604020202020204" pitchFamily="34" charset="0"/>
                        <a:buChar char="•"/>
                      </a:pPr>
                      <a:r>
                        <a:rPr lang="en-US" sz="1100" b="0" dirty="0">
                          <a:solidFill>
                            <a:srgbClr val="434343"/>
                          </a:solidFill>
                          <a:effectLst/>
                          <a:latin typeface="Roboto" panose="02000000000000000000" pitchFamily="2" charset="0"/>
                        </a:rPr>
                        <a:t>Technology adoption, </a:t>
                      </a:r>
                    </a:p>
                    <a:p>
                      <a:pPr marL="171450" indent="-171450" rtl="0" fontAlgn="ctr">
                        <a:lnSpc>
                          <a:spcPct val="150000"/>
                        </a:lnSpc>
                        <a:buFont typeface="Arial" panose="020B0604020202020204" pitchFamily="34" charset="0"/>
                        <a:buChar char="•"/>
                      </a:pPr>
                      <a:r>
                        <a:rPr lang="en-US" sz="1100" b="0" dirty="0">
                          <a:solidFill>
                            <a:srgbClr val="434343"/>
                          </a:solidFill>
                          <a:effectLst/>
                          <a:latin typeface="Roboto" panose="02000000000000000000" pitchFamily="2" charset="0"/>
                        </a:rPr>
                        <a:t>Technology critique, </a:t>
                      </a:r>
                    </a:p>
                    <a:p>
                      <a:pPr marL="171450" indent="-171450" rtl="0" fontAlgn="ctr">
                        <a:lnSpc>
                          <a:spcPct val="150000"/>
                        </a:lnSpc>
                        <a:buFont typeface="Arial" panose="020B0604020202020204" pitchFamily="34" charset="0"/>
                        <a:buChar char="•"/>
                      </a:pPr>
                      <a:r>
                        <a:rPr lang="en-US" sz="1100" b="0" dirty="0">
                          <a:solidFill>
                            <a:srgbClr val="434343"/>
                          </a:solidFill>
                          <a:effectLst/>
                          <a:latin typeface="Roboto" panose="02000000000000000000" pitchFamily="2" charset="0"/>
                        </a:rPr>
                        <a:t>Predictive analytics and market forecasting</a:t>
                      </a:r>
                    </a:p>
                  </a:txBody>
                  <a:tcPr marL="39379" marR="39379" marT="9845" marB="984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ctr"/>
                      <a:r>
                        <a:rPr lang="en-IN" sz="1100" b="0" dirty="0">
                          <a:solidFill>
                            <a:srgbClr val="434343"/>
                          </a:solidFill>
                          <a:effectLst/>
                          <a:latin typeface="Roboto" panose="02000000000000000000" pitchFamily="2" charset="0"/>
                        </a:rPr>
                        <a:t>47</a:t>
                      </a:r>
                    </a:p>
                  </a:txBody>
                  <a:tcPr marL="39379" marR="39379" marT="9845" marB="9845" anchor="ctr">
                    <a:lnL w="9525" cap="flat" cmpd="sng" algn="ctr">
                      <a:solidFill>
                        <a:srgbClr val="CCCCCC"/>
                      </a:solidFill>
                      <a:prstDash val="solid"/>
                      <a:round/>
                      <a:headEnd type="none" w="med" len="med"/>
                      <a:tailEnd type="none" w="med" len="med"/>
                    </a:lnL>
                    <a:lnR w="9525" cap="flat" cmpd="sng" algn="ctr">
                      <a:solidFill>
                        <a:srgbClr val="284E3F"/>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98292095"/>
                  </a:ext>
                </a:extLst>
              </a:tr>
              <a:tr h="1847830">
                <a:tc>
                  <a:txBody>
                    <a:bodyPr/>
                    <a:lstStyle/>
                    <a:p>
                      <a:pPr rtl="0" fontAlgn="ctr"/>
                      <a:r>
                        <a:rPr lang="en-IN" sz="1100" b="0">
                          <a:solidFill>
                            <a:srgbClr val="434343"/>
                          </a:solidFill>
                          <a:effectLst/>
                          <a:latin typeface="Roboto" panose="02000000000000000000" pitchFamily="2" charset="0"/>
                        </a:rPr>
                        <a:t>Risk Management</a:t>
                      </a:r>
                    </a:p>
                  </a:txBody>
                  <a:tcPr marL="39379" marR="39379" marT="9845" marB="9845" anchor="ctr">
                    <a:lnL w="9525" cap="flat" cmpd="sng" algn="ctr">
                      <a:solidFill>
                        <a:srgbClr val="284E3F"/>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284E3F"/>
                      </a:solidFill>
                      <a:prstDash val="solid"/>
                      <a:round/>
                      <a:headEnd type="none" w="med" len="med"/>
                      <a:tailEnd type="none" w="med" len="med"/>
                    </a:lnB>
                    <a:solidFill>
                      <a:srgbClr val="F6F8F9"/>
                    </a:solidFill>
                  </a:tcPr>
                </a:tc>
                <a:tc>
                  <a:txBody>
                    <a:bodyPr/>
                    <a:lstStyle/>
                    <a:p>
                      <a:pPr marL="171450" indent="-171450" rtl="0" fontAlgn="ctr">
                        <a:lnSpc>
                          <a:spcPct val="150000"/>
                        </a:lnSpc>
                        <a:buFont typeface="Arial" panose="020B0604020202020204" pitchFamily="34" charset="0"/>
                        <a:buChar char="•"/>
                      </a:pPr>
                      <a:r>
                        <a:rPr lang="en-US" sz="1100" b="0" dirty="0">
                          <a:solidFill>
                            <a:srgbClr val="434343"/>
                          </a:solidFill>
                          <a:effectLst/>
                          <a:latin typeface="Roboto" panose="02000000000000000000" pitchFamily="2" charset="0"/>
                        </a:rPr>
                        <a:t>Credit risk management, </a:t>
                      </a:r>
                    </a:p>
                    <a:p>
                      <a:pPr marL="171450" indent="-171450" rtl="0" fontAlgn="ctr">
                        <a:lnSpc>
                          <a:spcPct val="150000"/>
                        </a:lnSpc>
                        <a:buFont typeface="Arial" panose="020B0604020202020204" pitchFamily="34" charset="0"/>
                        <a:buChar char="•"/>
                      </a:pPr>
                      <a:r>
                        <a:rPr lang="en-US" sz="1100" b="0" dirty="0">
                          <a:solidFill>
                            <a:srgbClr val="434343"/>
                          </a:solidFill>
                          <a:effectLst/>
                          <a:latin typeface="Roboto" panose="02000000000000000000" pitchFamily="2" charset="0"/>
                        </a:rPr>
                        <a:t>Fraud detection and anti-money laundering (AML), </a:t>
                      </a:r>
                    </a:p>
                    <a:p>
                      <a:pPr marL="171450" indent="-171450" rtl="0" fontAlgn="ctr">
                        <a:lnSpc>
                          <a:spcPct val="150000"/>
                        </a:lnSpc>
                        <a:buFont typeface="Arial" panose="020B0604020202020204" pitchFamily="34" charset="0"/>
                        <a:buChar char="•"/>
                      </a:pPr>
                      <a:r>
                        <a:rPr lang="en-US" sz="1100" b="0" dirty="0">
                          <a:solidFill>
                            <a:srgbClr val="434343"/>
                          </a:solidFill>
                          <a:effectLst/>
                          <a:latin typeface="Roboto" panose="02000000000000000000" pitchFamily="2" charset="0"/>
                        </a:rPr>
                        <a:t>Bank failure prediction, </a:t>
                      </a:r>
                    </a:p>
                    <a:p>
                      <a:pPr marL="171450" indent="-171450" rtl="0" fontAlgn="ctr">
                        <a:lnSpc>
                          <a:spcPct val="150000"/>
                        </a:lnSpc>
                        <a:buFont typeface="Arial" panose="020B0604020202020204" pitchFamily="34" charset="0"/>
                        <a:buChar char="•"/>
                      </a:pPr>
                      <a:r>
                        <a:rPr lang="en-US" sz="1100" b="0" dirty="0">
                          <a:solidFill>
                            <a:srgbClr val="434343"/>
                          </a:solidFill>
                          <a:effectLst/>
                          <a:latin typeface="Roboto" panose="02000000000000000000" pitchFamily="2" charset="0"/>
                        </a:rPr>
                        <a:t>Liquidity risk, </a:t>
                      </a:r>
                    </a:p>
                    <a:p>
                      <a:pPr marL="171450" indent="-171450" rtl="0" fontAlgn="ctr">
                        <a:lnSpc>
                          <a:spcPct val="150000"/>
                        </a:lnSpc>
                        <a:buFont typeface="Arial" panose="020B0604020202020204" pitchFamily="34" charset="0"/>
                        <a:buChar char="•"/>
                      </a:pPr>
                      <a:r>
                        <a:rPr lang="en-US" sz="1100" b="0" dirty="0">
                          <a:solidFill>
                            <a:srgbClr val="434343"/>
                          </a:solidFill>
                          <a:effectLst/>
                          <a:latin typeface="Roboto" panose="02000000000000000000" pitchFamily="2" charset="0"/>
                        </a:rPr>
                        <a:t>Operational risk, </a:t>
                      </a:r>
                    </a:p>
                    <a:p>
                      <a:pPr marL="171450" indent="-171450" rtl="0" fontAlgn="ctr">
                        <a:lnSpc>
                          <a:spcPct val="150000"/>
                        </a:lnSpc>
                        <a:buFont typeface="Arial" panose="020B0604020202020204" pitchFamily="34" charset="0"/>
                        <a:buChar char="•"/>
                      </a:pPr>
                      <a:r>
                        <a:rPr lang="en-US" sz="1100" b="0" dirty="0">
                          <a:solidFill>
                            <a:srgbClr val="434343"/>
                          </a:solidFill>
                          <a:effectLst/>
                          <a:latin typeface="Roboto" panose="02000000000000000000" pitchFamily="2" charset="0"/>
                        </a:rPr>
                        <a:t>Systemic risk management, </a:t>
                      </a:r>
                    </a:p>
                    <a:p>
                      <a:pPr marL="171450" indent="-171450" rtl="0" fontAlgn="ctr">
                        <a:lnSpc>
                          <a:spcPct val="150000"/>
                        </a:lnSpc>
                        <a:buFont typeface="Arial" panose="020B0604020202020204" pitchFamily="34" charset="0"/>
                        <a:buChar char="•"/>
                      </a:pPr>
                      <a:r>
                        <a:rPr lang="en-US" sz="1100" b="0" dirty="0">
                          <a:solidFill>
                            <a:srgbClr val="434343"/>
                          </a:solidFill>
                          <a:effectLst/>
                          <a:latin typeface="Roboto" panose="02000000000000000000" pitchFamily="2" charset="0"/>
                        </a:rPr>
                        <a:t>Operational efficiency and process automation, </a:t>
                      </a:r>
                    </a:p>
                    <a:p>
                      <a:pPr marL="171450" indent="-171450" rtl="0" fontAlgn="ctr">
                        <a:lnSpc>
                          <a:spcPct val="150000"/>
                        </a:lnSpc>
                        <a:buFont typeface="Arial" panose="020B0604020202020204" pitchFamily="34" charset="0"/>
                        <a:buChar char="•"/>
                      </a:pPr>
                      <a:r>
                        <a:rPr lang="en-US" sz="1100" b="0" dirty="0">
                          <a:solidFill>
                            <a:srgbClr val="434343"/>
                          </a:solidFill>
                          <a:effectLst/>
                          <a:latin typeface="Roboto" panose="02000000000000000000" pitchFamily="2" charset="0"/>
                        </a:rPr>
                        <a:t>Regulatory compliance and risk management</a:t>
                      </a:r>
                    </a:p>
                  </a:txBody>
                  <a:tcPr marL="39379" marR="39379" marT="9845" marB="984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284E3F"/>
                      </a:solidFill>
                      <a:prstDash val="solid"/>
                      <a:round/>
                      <a:headEnd type="none" w="med" len="med"/>
                      <a:tailEnd type="none" w="med" len="med"/>
                    </a:lnB>
                    <a:solidFill>
                      <a:srgbClr val="F6F8F9"/>
                    </a:solidFill>
                  </a:tcPr>
                </a:tc>
                <a:tc>
                  <a:txBody>
                    <a:bodyPr/>
                    <a:lstStyle/>
                    <a:p>
                      <a:pPr algn="ctr" rtl="0" fontAlgn="ctr"/>
                      <a:r>
                        <a:rPr lang="en-IN" sz="1100" b="0" dirty="0">
                          <a:solidFill>
                            <a:srgbClr val="434343"/>
                          </a:solidFill>
                          <a:effectLst/>
                          <a:latin typeface="Roboto" panose="02000000000000000000" pitchFamily="2" charset="0"/>
                        </a:rPr>
                        <a:t>94</a:t>
                      </a:r>
                    </a:p>
                  </a:txBody>
                  <a:tcPr marL="39379" marR="39379" marT="9845" marB="9845" anchor="ctr">
                    <a:lnL w="9525" cap="flat" cmpd="sng" algn="ctr">
                      <a:solidFill>
                        <a:srgbClr val="CCCCCC"/>
                      </a:solidFill>
                      <a:prstDash val="solid"/>
                      <a:round/>
                      <a:headEnd type="none" w="med" len="med"/>
                      <a:tailEnd type="none" w="med" len="med"/>
                    </a:lnL>
                    <a:lnR w="9525" cap="flat" cmpd="sng" algn="ctr">
                      <a:solidFill>
                        <a:srgbClr val="284E3F"/>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284E3F"/>
                      </a:solidFill>
                      <a:prstDash val="solid"/>
                      <a:round/>
                      <a:headEnd type="none" w="med" len="med"/>
                      <a:tailEnd type="none" w="med" len="med"/>
                    </a:lnB>
                    <a:solidFill>
                      <a:srgbClr val="F6F8F9"/>
                    </a:solidFill>
                  </a:tcPr>
                </a:tc>
                <a:extLst>
                  <a:ext uri="{0D108BD9-81ED-4DB2-BD59-A6C34878D82A}">
                    <a16:rowId xmlns:a16="http://schemas.microsoft.com/office/drawing/2014/main" val="1877006357"/>
                  </a:ext>
                </a:extLst>
              </a:tr>
            </a:tbl>
          </a:graphicData>
        </a:graphic>
      </p:graphicFrame>
      <p:pic>
        <p:nvPicPr>
          <p:cNvPr id="2050" name="Picture 2">
            <a:extLst>
              <a:ext uri="{FF2B5EF4-FFF2-40B4-BE49-F238E27FC236}">
                <a16:creationId xmlns:a16="http://schemas.microsoft.com/office/drawing/2014/main" id="{7D05C966-6145-08D4-FF96-D799E1D86AE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25449" y="1066800"/>
            <a:ext cx="4267200" cy="2638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8741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63078-EBA8-AFB8-CBE7-B399D0A4210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0A0FE-07D6-10C0-6BBA-8A8A4E79BB18}"/>
              </a:ext>
            </a:extLst>
          </p:cNvPr>
          <p:cNvSpPr>
            <a:spLocks noGrp="1"/>
          </p:cNvSpPr>
          <p:nvPr>
            <p:ph type="sldNum" sz="quarter" idx="4"/>
          </p:nvPr>
        </p:nvSpPr>
        <p:spPr/>
        <p:txBody>
          <a:bodyPr/>
          <a:lstStyle/>
          <a:p>
            <a:fld id="{93AE1883-0942-4AA3-9DB2-9C7C3A0314B1}" type="slidenum">
              <a:rPr lang="en-US" smtClean="0"/>
              <a:pPr/>
              <a:t>2</a:t>
            </a:fld>
            <a:endParaRPr lang="en-US" dirty="0"/>
          </a:p>
        </p:txBody>
      </p:sp>
      <p:sp>
        <p:nvSpPr>
          <p:cNvPr id="3" name="Text Placeholder 2">
            <a:extLst>
              <a:ext uri="{FF2B5EF4-FFF2-40B4-BE49-F238E27FC236}">
                <a16:creationId xmlns:a16="http://schemas.microsoft.com/office/drawing/2014/main" id="{94BE0C8F-5982-32F7-D6C2-88F5EE98CB8C}"/>
              </a:ext>
            </a:extLst>
          </p:cNvPr>
          <p:cNvSpPr>
            <a:spLocks noGrp="1"/>
          </p:cNvSpPr>
          <p:nvPr>
            <p:ph type="body" sz="quarter" idx="10"/>
          </p:nvPr>
        </p:nvSpPr>
        <p:spPr/>
        <p:txBody>
          <a:bodyPr/>
          <a:lstStyle/>
          <a:p>
            <a:r>
              <a:rPr lang="en-US" dirty="0"/>
              <a:t>Introduction</a:t>
            </a:r>
            <a:endParaRPr lang="en-IN" dirty="0"/>
          </a:p>
        </p:txBody>
      </p:sp>
      <p:sp>
        <p:nvSpPr>
          <p:cNvPr id="4" name="Text Placeholder 3">
            <a:extLst>
              <a:ext uri="{FF2B5EF4-FFF2-40B4-BE49-F238E27FC236}">
                <a16:creationId xmlns:a16="http://schemas.microsoft.com/office/drawing/2014/main" id="{B02B2A61-BEE6-040A-A9F7-96EC7718BF12}"/>
              </a:ext>
            </a:extLst>
          </p:cNvPr>
          <p:cNvSpPr>
            <a:spLocks noGrp="1"/>
          </p:cNvSpPr>
          <p:nvPr>
            <p:ph type="body" sz="quarter" idx="11"/>
          </p:nvPr>
        </p:nvSpPr>
        <p:spPr>
          <a:xfrm>
            <a:off x="609601" y="1310947"/>
            <a:ext cx="9753600" cy="3794453"/>
          </a:xfrm>
        </p:spPr>
        <p:txBody>
          <a:bodyPr/>
          <a:lstStyle/>
          <a:p>
            <a:pPr marL="171450" indent="-171450">
              <a:lnSpc>
                <a:spcPct val="250000"/>
              </a:lnSpc>
              <a:buFont typeface="Arial" panose="020B0604020202020204" pitchFamily="34" charset="0"/>
              <a:buChar char="•"/>
            </a:pPr>
            <a:r>
              <a:rPr lang="en-US" sz="1200" b="1" dirty="0"/>
              <a:t>AI/ML is transforming banking by improving efficiency, customer engagement, risk management, and compliance.    </a:t>
            </a:r>
          </a:p>
          <a:p>
            <a:pPr marL="171450" indent="-171450">
              <a:lnSpc>
                <a:spcPct val="250000"/>
              </a:lnSpc>
              <a:buFont typeface="Arial" panose="020B0604020202020204" pitchFamily="34" charset="0"/>
              <a:buChar char="•"/>
            </a:pPr>
            <a:r>
              <a:rPr lang="en-US" sz="1200" b="1" dirty="0"/>
              <a:t>The study analyzed 190 academic articles to understand how AI/ML is being used in banking.    </a:t>
            </a:r>
          </a:p>
          <a:p>
            <a:pPr marL="171450" indent="-171450">
              <a:lnSpc>
                <a:spcPct val="250000"/>
              </a:lnSpc>
              <a:buFont typeface="Arial" panose="020B0604020202020204" pitchFamily="34" charset="0"/>
              <a:buChar char="•"/>
            </a:pPr>
            <a:r>
              <a:rPr lang="en-US" sz="1200" b="1" dirty="0"/>
              <a:t>Four main areas of AI/ML use were found: managing bank performance, customer relationships (CRM), marketing, and risk.    </a:t>
            </a:r>
          </a:p>
          <a:p>
            <a:pPr marL="171450" indent="-171450">
              <a:lnSpc>
                <a:spcPct val="250000"/>
              </a:lnSpc>
              <a:buFont typeface="Arial" panose="020B0604020202020204" pitchFamily="34" charset="0"/>
              <a:buChar char="•"/>
            </a:pPr>
            <a:r>
              <a:rPr lang="en-US" sz="1200" b="1" dirty="0"/>
              <a:t>Specific uses include: finding fraud, credit scoring, predictive analytics, and automating customer service.    </a:t>
            </a:r>
          </a:p>
          <a:p>
            <a:pPr marL="171450" indent="-171450">
              <a:lnSpc>
                <a:spcPct val="250000"/>
              </a:lnSpc>
              <a:buFont typeface="Arial" panose="020B0604020202020204" pitchFamily="34" charset="0"/>
              <a:buChar char="•"/>
            </a:pPr>
            <a:r>
              <a:rPr lang="en-US" sz="1200" b="1" dirty="0"/>
              <a:t>New trends are emerging, like using explainable AI (XAI) for clearer decision-making and predictive models to anticipate customer actions and market changes.    </a:t>
            </a:r>
          </a:p>
          <a:p>
            <a:pPr marL="171450" indent="-171450">
              <a:lnSpc>
                <a:spcPct val="250000"/>
              </a:lnSpc>
              <a:buFont typeface="Arial" panose="020B0604020202020204" pitchFamily="34" charset="0"/>
              <a:buChar char="•"/>
            </a:pPr>
            <a:r>
              <a:rPr lang="en-US" sz="1200" b="1" dirty="0"/>
              <a:t>The study also found areas where more research is needed, such as ethical AI, real-time systems, and using unsupervised learning in banking. </a:t>
            </a:r>
            <a:endParaRPr lang="en-US" sz="1200" dirty="0"/>
          </a:p>
        </p:txBody>
      </p:sp>
      <p:sp>
        <p:nvSpPr>
          <p:cNvPr id="5" name="Text Placeholder 4">
            <a:extLst>
              <a:ext uri="{FF2B5EF4-FFF2-40B4-BE49-F238E27FC236}">
                <a16:creationId xmlns:a16="http://schemas.microsoft.com/office/drawing/2014/main" id="{175C4946-2D34-4AF6-17DE-125DDB9543E4}"/>
              </a:ext>
            </a:extLst>
          </p:cNvPr>
          <p:cNvSpPr>
            <a:spLocks noGrp="1"/>
          </p:cNvSpPr>
          <p:nvPr>
            <p:ph type="body" sz="quarter" idx="12"/>
          </p:nvPr>
        </p:nvSpPr>
        <p:spPr/>
        <p:txBody>
          <a:bodyPr/>
          <a:lstStyle/>
          <a:p>
            <a:endParaRPr lang="en-IN"/>
          </a:p>
        </p:txBody>
      </p:sp>
    </p:spTree>
    <p:extLst>
      <p:ext uri="{BB962C8B-B14F-4D97-AF65-F5344CB8AC3E}">
        <p14:creationId xmlns:p14="http://schemas.microsoft.com/office/powerpoint/2010/main" val="320645742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3D370-28F0-4014-58B0-82218928792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94A124C-5EF6-CA1E-D54C-6AB908C4314F}"/>
              </a:ext>
            </a:extLst>
          </p:cNvPr>
          <p:cNvSpPr>
            <a:spLocks noGrp="1"/>
          </p:cNvSpPr>
          <p:nvPr>
            <p:ph type="sldNum" sz="quarter" idx="4"/>
          </p:nvPr>
        </p:nvSpPr>
        <p:spPr/>
        <p:txBody>
          <a:bodyPr/>
          <a:lstStyle/>
          <a:p>
            <a:fld id="{93AE1883-0942-4AA3-9DB2-9C7C3A0314B1}" type="slidenum">
              <a:rPr lang="en-US" smtClean="0"/>
              <a:pPr/>
              <a:t>20</a:t>
            </a:fld>
            <a:endParaRPr lang="en-US" dirty="0"/>
          </a:p>
        </p:txBody>
      </p:sp>
      <p:sp>
        <p:nvSpPr>
          <p:cNvPr id="3" name="Text Placeholder 2">
            <a:extLst>
              <a:ext uri="{FF2B5EF4-FFF2-40B4-BE49-F238E27FC236}">
                <a16:creationId xmlns:a16="http://schemas.microsoft.com/office/drawing/2014/main" id="{FD0B54D9-A7FB-799D-8E29-32D60003F6A4}"/>
              </a:ext>
            </a:extLst>
          </p:cNvPr>
          <p:cNvSpPr>
            <a:spLocks noGrp="1"/>
          </p:cNvSpPr>
          <p:nvPr>
            <p:ph type="body" sz="quarter" idx="10"/>
          </p:nvPr>
        </p:nvSpPr>
        <p:spPr/>
        <p:txBody>
          <a:bodyPr/>
          <a:lstStyle/>
          <a:p>
            <a:r>
              <a:rPr lang="en-US" dirty="0"/>
              <a:t>AI / ML in Banking: </a:t>
            </a:r>
            <a:r>
              <a:rPr lang="en-IN" dirty="0"/>
              <a:t>Categories and Sub-Categories</a:t>
            </a:r>
          </a:p>
        </p:txBody>
      </p:sp>
      <p:sp>
        <p:nvSpPr>
          <p:cNvPr id="5" name="Text Placeholder 4">
            <a:extLst>
              <a:ext uri="{FF2B5EF4-FFF2-40B4-BE49-F238E27FC236}">
                <a16:creationId xmlns:a16="http://schemas.microsoft.com/office/drawing/2014/main" id="{673C973E-6D9B-B723-BDD5-C4B9992AA6A5}"/>
              </a:ext>
            </a:extLst>
          </p:cNvPr>
          <p:cNvSpPr>
            <a:spLocks noGrp="1"/>
          </p:cNvSpPr>
          <p:nvPr>
            <p:ph type="body" sz="quarter" idx="12"/>
          </p:nvPr>
        </p:nvSpPr>
        <p:spPr/>
        <p:txBody>
          <a:bodyPr/>
          <a:lstStyle/>
          <a:p>
            <a:endParaRPr lang="en-IN"/>
          </a:p>
        </p:txBody>
      </p:sp>
      <p:graphicFrame>
        <p:nvGraphicFramePr>
          <p:cNvPr id="4" name="Table 3">
            <a:extLst>
              <a:ext uri="{FF2B5EF4-FFF2-40B4-BE49-F238E27FC236}">
                <a16:creationId xmlns:a16="http://schemas.microsoft.com/office/drawing/2014/main" id="{6FCE12D0-EFFA-6580-3527-3EA87F9A139C}"/>
              </a:ext>
            </a:extLst>
          </p:cNvPr>
          <p:cNvGraphicFramePr>
            <a:graphicFrameLocks noGrp="1"/>
          </p:cNvGraphicFramePr>
          <p:nvPr>
            <p:extLst>
              <p:ext uri="{D42A27DB-BD31-4B8C-83A1-F6EECF244321}">
                <p14:modId xmlns:p14="http://schemas.microsoft.com/office/powerpoint/2010/main" val="875446134"/>
              </p:ext>
            </p:extLst>
          </p:nvPr>
        </p:nvGraphicFramePr>
        <p:xfrm>
          <a:off x="698333" y="914400"/>
          <a:ext cx="4788067" cy="5105394"/>
        </p:xfrm>
        <a:graphic>
          <a:graphicData uri="http://schemas.openxmlformats.org/drawingml/2006/table">
            <a:tbl>
              <a:tblPr/>
              <a:tblGrid>
                <a:gridCol w="1757725">
                  <a:extLst>
                    <a:ext uri="{9D8B030D-6E8A-4147-A177-3AD203B41FA5}">
                      <a16:colId xmlns:a16="http://schemas.microsoft.com/office/drawing/2014/main" val="460671870"/>
                    </a:ext>
                  </a:extLst>
                </a:gridCol>
                <a:gridCol w="2116830">
                  <a:extLst>
                    <a:ext uri="{9D8B030D-6E8A-4147-A177-3AD203B41FA5}">
                      <a16:colId xmlns:a16="http://schemas.microsoft.com/office/drawing/2014/main" val="1939731276"/>
                    </a:ext>
                  </a:extLst>
                </a:gridCol>
                <a:gridCol w="913512">
                  <a:extLst>
                    <a:ext uri="{9D8B030D-6E8A-4147-A177-3AD203B41FA5}">
                      <a16:colId xmlns:a16="http://schemas.microsoft.com/office/drawing/2014/main" val="660946159"/>
                    </a:ext>
                  </a:extLst>
                </a:gridCol>
              </a:tblGrid>
              <a:tr h="304065">
                <a:tc>
                  <a:txBody>
                    <a:bodyPr/>
                    <a:lstStyle/>
                    <a:p>
                      <a:pPr rtl="0" fontAlgn="ctr"/>
                      <a:r>
                        <a:rPr lang="en-IN" sz="800" b="0">
                          <a:solidFill>
                            <a:srgbClr val="FFFFFF"/>
                          </a:solidFill>
                          <a:effectLst/>
                          <a:latin typeface="Roboto" panose="02000000000000000000" pitchFamily="2" charset="0"/>
                        </a:rPr>
                        <a:t>Category</a:t>
                      </a:r>
                    </a:p>
                  </a:txBody>
                  <a:tcPr marL="33653" marR="33653" marT="8413" marB="8413" anchor="ctr">
                    <a:lnL w="9525" cap="flat" cmpd="sng" algn="ctr">
                      <a:solidFill>
                        <a:srgbClr val="284E3F"/>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284E3F"/>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356854"/>
                    </a:solidFill>
                  </a:tcPr>
                </a:tc>
                <a:tc>
                  <a:txBody>
                    <a:bodyPr/>
                    <a:lstStyle/>
                    <a:p>
                      <a:pPr rtl="0" fontAlgn="ctr"/>
                      <a:r>
                        <a:rPr lang="en-IN" sz="800" b="0">
                          <a:solidFill>
                            <a:srgbClr val="FFFFFF"/>
                          </a:solidFill>
                          <a:effectLst/>
                          <a:latin typeface="Roboto" panose="02000000000000000000" pitchFamily="2" charset="0"/>
                        </a:rPr>
                        <a:t>Sub-Category</a:t>
                      </a:r>
                    </a:p>
                  </a:txBody>
                  <a:tcPr marL="33653" marR="33653" marT="8413" marB="841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284E3F"/>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356854"/>
                    </a:solidFill>
                  </a:tcPr>
                </a:tc>
                <a:tc>
                  <a:txBody>
                    <a:bodyPr/>
                    <a:lstStyle/>
                    <a:p>
                      <a:pPr rtl="0" fontAlgn="ctr"/>
                      <a:r>
                        <a:rPr lang="en-IN" sz="800" b="0">
                          <a:solidFill>
                            <a:srgbClr val="FFFFFF"/>
                          </a:solidFill>
                          <a:effectLst/>
                          <a:latin typeface="Roboto" panose="02000000000000000000" pitchFamily="2" charset="0"/>
                        </a:rPr>
                        <a:t>Number of Articles</a:t>
                      </a:r>
                    </a:p>
                  </a:txBody>
                  <a:tcPr marL="33653" marR="33653" marT="8413" marB="8413" anchor="ctr">
                    <a:lnL w="9525" cap="flat" cmpd="sng" algn="ctr">
                      <a:solidFill>
                        <a:srgbClr val="CCCCCC"/>
                      </a:solidFill>
                      <a:prstDash val="solid"/>
                      <a:round/>
                      <a:headEnd type="none" w="med" len="med"/>
                      <a:tailEnd type="none" w="med" len="med"/>
                    </a:lnL>
                    <a:lnR w="9525" cap="flat" cmpd="sng" algn="ctr">
                      <a:solidFill>
                        <a:srgbClr val="284E3F"/>
                      </a:solidFill>
                      <a:prstDash val="solid"/>
                      <a:round/>
                      <a:headEnd type="none" w="med" len="med"/>
                      <a:tailEnd type="none" w="med" len="med"/>
                    </a:lnR>
                    <a:lnT w="9525" cap="flat" cmpd="sng" algn="ctr">
                      <a:solidFill>
                        <a:srgbClr val="284E3F"/>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356854"/>
                    </a:solidFill>
                  </a:tcPr>
                </a:tc>
                <a:extLst>
                  <a:ext uri="{0D108BD9-81ED-4DB2-BD59-A6C34878D82A}">
                    <a16:rowId xmlns:a16="http://schemas.microsoft.com/office/drawing/2014/main" val="755380915"/>
                  </a:ext>
                </a:extLst>
              </a:tr>
              <a:tr h="304065">
                <a:tc>
                  <a:txBody>
                    <a:bodyPr/>
                    <a:lstStyle/>
                    <a:p>
                      <a:pPr rtl="0" fontAlgn="ctr"/>
                      <a:r>
                        <a:rPr lang="en-IN" sz="800" b="0" dirty="0">
                          <a:solidFill>
                            <a:srgbClr val="434343"/>
                          </a:solidFill>
                          <a:effectLst/>
                          <a:latin typeface="Roboto" panose="02000000000000000000" pitchFamily="2" charset="0"/>
                        </a:rPr>
                        <a:t>Bank Performance Management</a:t>
                      </a:r>
                    </a:p>
                  </a:txBody>
                  <a:tcPr marL="33653" marR="33653" marT="8413" marB="8413" anchor="ctr">
                    <a:lnL w="9525" cap="flat" cmpd="sng" algn="ctr">
                      <a:solidFill>
                        <a:srgbClr val="284E3F"/>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IN" sz="800" b="0" dirty="0">
                          <a:solidFill>
                            <a:srgbClr val="434343"/>
                          </a:solidFill>
                          <a:effectLst/>
                          <a:latin typeface="Roboto" panose="02000000000000000000" pitchFamily="2" charset="0"/>
                        </a:rPr>
                        <a:t>Bank Performance Management</a:t>
                      </a:r>
                    </a:p>
                  </a:txBody>
                  <a:tcPr marL="33653" marR="33653" marT="8413" marB="841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ctr"/>
                      <a:r>
                        <a:rPr lang="en-IN" sz="800" b="0" dirty="0">
                          <a:solidFill>
                            <a:srgbClr val="434343"/>
                          </a:solidFill>
                          <a:effectLst/>
                          <a:latin typeface="Roboto" panose="02000000000000000000" pitchFamily="2" charset="0"/>
                        </a:rPr>
                        <a:t>18</a:t>
                      </a:r>
                    </a:p>
                  </a:txBody>
                  <a:tcPr marL="33653" marR="33653" marT="8413" marB="8413" anchor="ctr">
                    <a:lnL w="9525" cap="flat" cmpd="sng" algn="ctr">
                      <a:solidFill>
                        <a:srgbClr val="CCCCCC"/>
                      </a:solidFill>
                      <a:prstDash val="solid"/>
                      <a:round/>
                      <a:headEnd type="none" w="med" len="med"/>
                      <a:tailEnd type="none" w="med" len="med"/>
                    </a:lnL>
                    <a:lnR w="9525" cap="flat" cmpd="sng" algn="ctr">
                      <a:solidFill>
                        <a:srgbClr val="284E3F"/>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151141531"/>
                  </a:ext>
                </a:extLst>
              </a:tr>
              <a:tr h="304065">
                <a:tc>
                  <a:txBody>
                    <a:bodyPr/>
                    <a:lstStyle/>
                    <a:p>
                      <a:pPr rtl="0" fontAlgn="ctr"/>
                      <a:r>
                        <a:rPr lang="en-IN" sz="800" b="0">
                          <a:solidFill>
                            <a:srgbClr val="434343"/>
                          </a:solidFill>
                          <a:effectLst/>
                          <a:latin typeface="Roboto" panose="02000000000000000000" pitchFamily="2" charset="0"/>
                        </a:rPr>
                        <a:t>Customer Relationship Management (CRM)</a:t>
                      </a:r>
                    </a:p>
                  </a:txBody>
                  <a:tcPr marL="33653" marR="33653" marT="8413" marB="8413" anchor="ctr">
                    <a:lnL w="9525" cap="flat" cmpd="sng" algn="ctr">
                      <a:solidFill>
                        <a:srgbClr val="284E3F"/>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8F9"/>
                    </a:solidFill>
                  </a:tcPr>
                </a:tc>
                <a:tc>
                  <a:txBody>
                    <a:bodyPr/>
                    <a:lstStyle/>
                    <a:p>
                      <a:pPr rtl="0" fontAlgn="ctr"/>
                      <a:r>
                        <a:rPr lang="en-US" sz="800" b="0">
                          <a:solidFill>
                            <a:srgbClr val="434343"/>
                          </a:solidFill>
                          <a:effectLst/>
                          <a:latin typeface="Roboto" panose="02000000000000000000" pitchFamily="2" charset="0"/>
                        </a:rPr>
                        <a:t>Customer churn prediction and retention</a:t>
                      </a:r>
                    </a:p>
                  </a:txBody>
                  <a:tcPr marL="33653" marR="33653" marT="8413" marB="841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8F9"/>
                    </a:solidFill>
                  </a:tcPr>
                </a:tc>
                <a:tc>
                  <a:txBody>
                    <a:bodyPr/>
                    <a:lstStyle/>
                    <a:p>
                      <a:pPr algn="ctr" rtl="0" fontAlgn="ctr"/>
                      <a:r>
                        <a:rPr lang="en-IN" sz="800" b="0" dirty="0">
                          <a:solidFill>
                            <a:srgbClr val="434343"/>
                          </a:solidFill>
                          <a:effectLst/>
                          <a:latin typeface="Roboto" panose="02000000000000000000" pitchFamily="2" charset="0"/>
                        </a:rPr>
                        <a:t>10</a:t>
                      </a:r>
                    </a:p>
                  </a:txBody>
                  <a:tcPr marL="33653" marR="33653" marT="8413" marB="8413" anchor="ctr">
                    <a:lnL w="9525" cap="flat" cmpd="sng" algn="ctr">
                      <a:solidFill>
                        <a:srgbClr val="CCCCCC"/>
                      </a:solidFill>
                      <a:prstDash val="solid"/>
                      <a:round/>
                      <a:headEnd type="none" w="med" len="med"/>
                      <a:tailEnd type="none" w="med" len="med"/>
                    </a:lnL>
                    <a:lnR w="9525" cap="flat" cmpd="sng" algn="ctr">
                      <a:solidFill>
                        <a:srgbClr val="284E3F"/>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8F9"/>
                    </a:solidFill>
                  </a:tcPr>
                </a:tc>
                <a:extLst>
                  <a:ext uri="{0D108BD9-81ED-4DB2-BD59-A6C34878D82A}">
                    <a16:rowId xmlns:a16="http://schemas.microsoft.com/office/drawing/2014/main" val="4229574454"/>
                  </a:ext>
                </a:extLst>
              </a:tr>
              <a:tr h="304065">
                <a:tc>
                  <a:txBody>
                    <a:bodyPr/>
                    <a:lstStyle/>
                    <a:p>
                      <a:pPr rtl="0" fontAlgn="ctr"/>
                      <a:endParaRPr lang="en-IN" sz="800">
                        <a:effectLst/>
                      </a:endParaRPr>
                    </a:p>
                  </a:txBody>
                  <a:tcPr marL="33653" marR="33653" marT="8413" marB="8413" anchor="ctr">
                    <a:lnL w="9525" cap="flat" cmpd="sng" algn="ctr">
                      <a:solidFill>
                        <a:srgbClr val="284E3F"/>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ctr"/>
                      <a:r>
                        <a:rPr lang="en-US" sz="800" b="1">
                          <a:solidFill>
                            <a:srgbClr val="434343"/>
                          </a:solidFill>
                          <a:effectLst/>
                          <a:latin typeface="Roboto" panose="02000000000000000000" pitchFamily="2" charset="0"/>
                        </a:rPr>
                        <a:t>Customer service automation and personalization</a:t>
                      </a:r>
                    </a:p>
                  </a:txBody>
                  <a:tcPr marL="33653" marR="33653" marT="8413" marB="841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ctr"/>
                      <a:r>
                        <a:rPr lang="en-IN" sz="800" b="1" dirty="0">
                          <a:solidFill>
                            <a:srgbClr val="434343"/>
                          </a:solidFill>
                          <a:effectLst/>
                          <a:latin typeface="Roboto" panose="02000000000000000000" pitchFamily="2" charset="0"/>
                        </a:rPr>
                        <a:t>19</a:t>
                      </a:r>
                    </a:p>
                  </a:txBody>
                  <a:tcPr marL="33653" marR="33653" marT="8413" marB="8413" anchor="ctr">
                    <a:lnL w="9525" cap="flat" cmpd="sng" algn="ctr">
                      <a:solidFill>
                        <a:srgbClr val="CCCCCC"/>
                      </a:solidFill>
                      <a:prstDash val="solid"/>
                      <a:round/>
                      <a:headEnd type="none" w="med" len="med"/>
                      <a:tailEnd type="none" w="med" len="med"/>
                    </a:lnL>
                    <a:lnR w="9525" cap="flat" cmpd="sng" algn="ctr">
                      <a:solidFill>
                        <a:srgbClr val="284E3F"/>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188367690"/>
                  </a:ext>
                </a:extLst>
              </a:tr>
              <a:tr h="304065">
                <a:tc>
                  <a:txBody>
                    <a:bodyPr/>
                    <a:lstStyle/>
                    <a:p>
                      <a:pPr rtl="0" fontAlgn="ctr"/>
                      <a:endParaRPr lang="en-IN" sz="800">
                        <a:effectLst/>
                      </a:endParaRPr>
                    </a:p>
                  </a:txBody>
                  <a:tcPr marL="33653" marR="33653" marT="8413" marB="8413" anchor="ctr">
                    <a:lnL w="9525" cap="flat" cmpd="sng" algn="ctr">
                      <a:solidFill>
                        <a:srgbClr val="284E3F"/>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8F9"/>
                    </a:solidFill>
                  </a:tcPr>
                </a:tc>
                <a:tc>
                  <a:txBody>
                    <a:bodyPr/>
                    <a:lstStyle/>
                    <a:p>
                      <a:pPr rtl="0" fontAlgn="ctr"/>
                      <a:r>
                        <a:rPr lang="en-IN" sz="800" b="0">
                          <a:solidFill>
                            <a:srgbClr val="434343"/>
                          </a:solidFill>
                          <a:effectLst/>
                          <a:latin typeface="Roboto" panose="02000000000000000000" pitchFamily="2" charset="0"/>
                        </a:rPr>
                        <a:t>Portfolio and wealth management</a:t>
                      </a:r>
                    </a:p>
                  </a:txBody>
                  <a:tcPr marL="33653" marR="33653" marT="8413" marB="841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8F9"/>
                    </a:solidFill>
                  </a:tcPr>
                </a:tc>
                <a:tc>
                  <a:txBody>
                    <a:bodyPr/>
                    <a:lstStyle/>
                    <a:p>
                      <a:pPr algn="ctr" rtl="0" fontAlgn="ctr"/>
                      <a:r>
                        <a:rPr lang="en-IN" sz="800" b="0" dirty="0">
                          <a:solidFill>
                            <a:srgbClr val="434343"/>
                          </a:solidFill>
                          <a:effectLst/>
                          <a:latin typeface="Roboto" panose="02000000000000000000" pitchFamily="2" charset="0"/>
                        </a:rPr>
                        <a:t>4</a:t>
                      </a:r>
                    </a:p>
                  </a:txBody>
                  <a:tcPr marL="33653" marR="33653" marT="8413" marB="8413" anchor="ctr">
                    <a:lnL w="9525" cap="flat" cmpd="sng" algn="ctr">
                      <a:solidFill>
                        <a:srgbClr val="CCCCCC"/>
                      </a:solidFill>
                      <a:prstDash val="solid"/>
                      <a:round/>
                      <a:headEnd type="none" w="med" len="med"/>
                      <a:tailEnd type="none" w="med" len="med"/>
                    </a:lnL>
                    <a:lnR w="9525" cap="flat" cmpd="sng" algn="ctr">
                      <a:solidFill>
                        <a:srgbClr val="284E3F"/>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8F9"/>
                    </a:solidFill>
                  </a:tcPr>
                </a:tc>
                <a:extLst>
                  <a:ext uri="{0D108BD9-81ED-4DB2-BD59-A6C34878D82A}">
                    <a16:rowId xmlns:a16="http://schemas.microsoft.com/office/drawing/2014/main" val="2650488688"/>
                  </a:ext>
                </a:extLst>
              </a:tr>
              <a:tr h="161846">
                <a:tc>
                  <a:txBody>
                    <a:bodyPr/>
                    <a:lstStyle/>
                    <a:p>
                      <a:pPr rtl="0" fontAlgn="ctr"/>
                      <a:r>
                        <a:rPr lang="en-IN" sz="800" b="0" dirty="0">
                          <a:solidFill>
                            <a:srgbClr val="434343"/>
                          </a:solidFill>
                          <a:effectLst/>
                          <a:latin typeface="Roboto" panose="02000000000000000000" pitchFamily="2" charset="0"/>
                        </a:rPr>
                        <a:t>Marketing</a:t>
                      </a:r>
                    </a:p>
                  </a:txBody>
                  <a:tcPr marL="33653" marR="33653" marT="8413" marB="8413" anchor="ctr">
                    <a:lnL w="9525" cap="flat" cmpd="sng" algn="ctr">
                      <a:solidFill>
                        <a:srgbClr val="284E3F"/>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ctr"/>
                      <a:r>
                        <a:rPr lang="en-IN" sz="800" b="0" dirty="0">
                          <a:solidFill>
                            <a:srgbClr val="434343"/>
                          </a:solidFill>
                          <a:effectLst/>
                          <a:latin typeface="Roboto" panose="02000000000000000000" pitchFamily="2" charset="0"/>
                        </a:rPr>
                        <a:t>Cross-selling</a:t>
                      </a:r>
                    </a:p>
                  </a:txBody>
                  <a:tcPr marL="33653" marR="33653" marT="8413" marB="841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ctr"/>
                      <a:r>
                        <a:rPr lang="en-IN" sz="800" b="0">
                          <a:solidFill>
                            <a:srgbClr val="434343"/>
                          </a:solidFill>
                          <a:effectLst/>
                          <a:latin typeface="Roboto" panose="02000000000000000000" pitchFamily="2" charset="0"/>
                        </a:rPr>
                        <a:t>5</a:t>
                      </a:r>
                    </a:p>
                  </a:txBody>
                  <a:tcPr marL="33653" marR="33653" marT="8413" marB="8413" anchor="ctr">
                    <a:lnL w="9525" cap="flat" cmpd="sng" algn="ctr">
                      <a:solidFill>
                        <a:srgbClr val="CCCCCC"/>
                      </a:solidFill>
                      <a:prstDash val="solid"/>
                      <a:round/>
                      <a:headEnd type="none" w="med" len="med"/>
                      <a:tailEnd type="none" w="med" len="med"/>
                    </a:lnL>
                    <a:lnR w="9525" cap="flat" cmpd="sng" algn="ctr">
                      <a:solidFill>
                        <a:srgbClr val="284E3F"/>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67639406"/>
                  </a:ext>
                </a:extLst>
              </a:tr>
              <a:tr h="161846">
                <a:tc>
                  <a:txBody>
                    <a:bodyPr/>
                    <a:lstStyle/>
                    <a:p>
                      <a:pPr rtl="0" fontAlgn="ctr"/>
                      <a:endParaRPr lang="en-IN" sz="800">
                        <a:effectLst/>
                      </a:endParaRPr>
                    </a:p>
                  </a:txBody>
                  <a:tcPr marL="33653" marR="33653" marT="8413" marB="8413" anchor="ctr">
                    <a:lnL w="9525" cap="flat" cmpd="sng" algn="ctr">
                      <a:solidFill>
                        <a:srgbClr val="284E3F"/>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8F9"/>
                    </a:solidFill>
                  </a:tcPr>
                </a:tc>
                <a:tc>
                  <a:txBody>
                    <a:bodyPr/>
                    <a:lstStyle/>
                    <a:p>
                      <a:pPr rtl="0" fontAlgn="ctr"/>
                      <a:r>
                        <a:rPr lang="en-IN" sz="800" b="0" dirty="0">
                          <a:solidFill>
                            <a:srgbClr val="434343"/>
                          </a:solidFill>
                          <a:effectLst/>
                          <a:latin typeface="Roboto" panose="02000000000000000000" pitchFamily="2" charset="0"/>
                        </a:rPr>
                        <a:t>Customer segmentation</a:t>
                      </a:r>
                    </a:p>
                  </a:txBody>
                  <a:tcPr marL="33653" marR="33653" marT="8413" marB="841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8F9"/>
                    </a:solidFill>
                  </a:tcPr>
                </a:tc>
                <a:tc>
                  <a:txBody>
                    <a:bodyPr/>
                    <a:lstStyle/>
                    <a:p>
                      <a:pPr algn="ctr" rtl="0" fontAlgn="ctr"/>
                      <a:r>
                        <a:rPr lang="en-IN" sz="800" b="0">
                          <a:solidFill>
                            <a:srgbClr val="434343"/>
                          </a:solidFill>
                          <a:effectLst/>
                          <a:latin typeface="Roboto" panose="02000000000000000000" pitchFamily="2" charset="0"/>
                        </a:rPr>
                        <a:t>3</a:t>
                      </a:r>
                    </a:p>
                  </a:txBody>
                  <a:tcPr marL="33653" marR="33653" marT="8413" marB="8413" anchor="ctr">
                    <a:lnL w="9525" cap="flat" cmpd="sng" algn="ctr">
                      <a:solidFill>
                        <a:srgbClr val="CCCCCC"/>
                      </a:solidFill>
                      <a:prstDash val="solid"/>
                      <a:round/>
                      <a:headEnd type="none" w="med" len="med"/>
                      <a:tailEnd type="none" w="med" len="med"/>
                    </a:lnL>
                    <a:lnR w="9525" cap="flat" cmpd="sng" algn="ctr">
                      <a:solidFill>
                        <a:srgbClr val="284E3F"/>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8F9"/>
                    </a:solidFill>
                  </a:tcPr>
                </a:tc>
                <a:extLst>
                  <a:ext uri="{0D108BD9-81ED-4DB2-BD59-A6C34878D82A}">
                    <a16:rowId xmlns:a16="http://schemas.microsoft.com/office/drawing/2014/main" val="1252093742"/>
                  </a:ext>
                </a:extLst>
              </a:tr>
              <a:tr h="304065">
                <a:tc>
                  <a:txBody>
                    <a:bodyPr/>
                    <a:lstStyle/>
                    <a:p>
                      <a:pPr rtl="0" fontAlgn="ctr"/>
                      <a:endParaRPr lang="en-IN" sz="800">
                        <a:effectLst/>
                      </a:endParaRPr>
                    </a:p>
                  </a:txBody>
                  <a:tcPr marL="33653" marR="33653" marT="8413" marB="8413" anchor="ctr">
                    <a:lnL w="9525" cap="flat" cmpd="sng" algn="ctr">
                      <a:solidFill>
                        <a:srgbClr val="284E3F"/>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ctr"/>
                      <a:r>
                        <a:rPr lang="en-US" sz="800" b="0" dirty="0">
                          <a:solidFill>
                            <a:srgbClr val="434343"/>
                          </a:solidFill>
                          <a:effectLst/>
                          <a:latin typeface="Roboto" panose="02000000000000000000" pitchFamily="2" charset="0"/>
                        </a:rPr>
                        <a:t>Predictive analytics and market forecasting</a:t>
                      </a:r>
                    </a:p>
                  </a:txBody>
                  <a:tcPr marL="33653" marR="33653" marT="8413" marB="841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ctr"/>
                      <a:r>
                        <a:rPr lang="en-IN" sz="800" b="0">
                          <a:solidFill>
                            <a:srgbClr val="434343"/>
                          </a:solidFill>
                          <a:effectLst/>
                          <a:latin typeface="Roboto" panose="02000000000000000000" pitchFamily="2" charset="0"/>
                        </a:rPr>
                        <a:t>6</a:t>
                      </a:r>
                    </a:p>
                  </a:txBody>
                  <a:tcPr marL="33653" marR="33653" marT="8413" marB="8413" anchor="ctr">
                    <a:lnL w="9525" cap="flat" cmpd="sng" algn="ctr">
                      <a:solidFill>
                        <a:srgbClr val="CCCCCC"/>
                      </a:solidFill>
                      <a:prstDash val="solid"/>
                      <a:round/>
                      <a:headEnd type="none" w="med" len="med"/>
                      <a:tailEnd type="none" w="med" len="med"/>
                    </a:lnL>
                    <a:lnR w="9525" cap="flat" cmpd="sng" algn="ctr">
                      <a:solidFill>
                        <a:srgbClr val="284E3F"/>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831245764"/>
                  </a:ext>
                </a:extLst>
              </a:tr>
              <a:tr h="161846">
                <a:tc>
                  <a:txBody>
                    <a:bodyPr/>
                    <a:lstStyle/>
                    <a:p>
                      <a:pPr rtl="0" fontAlgn="ctr"/>
                      <a:endParaRPr lang="en-IN" sz="800">
                        <a:effectLst/>
                      </a:endParaRPr>
                    </a:p>
                  </a:txBody>
                  <a:tcPr marL="33653" marR="33653" marT="8413" marB="8413" anchor="ctr">
                    <a:lnL w="9525" cap="flat" cmpd="sng" algn="ctr">
                      <a:solidFill>
                        <a:srgbClr val="284E3F"/>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8F9"/>
                    </a:solidFill>
                  </a:tcPr>
                </a:tc>
                <a:tc>
                  <a:txBody>
                    <a:bodyPr/>
                    <a:lstStyle/>
                    <a:p>
                      <a:pPr rtl="0" fontAlgn="ctr"/>
                      <a:r>
                        <a:rPr lang="en-IN" sz="800" b="1">
                          <a:solidFill>
                            <a:srgbClr val="434343"/>
                          </a:solidFill>
                          <a:effectLst/>
                          <a:latin typeface="Roboto" panose="02000000000000000000" pitchFamily="2" charset="0"/>
                        </a:rPr>
                        <a:t>Technology adoption</a:t>
                      </a:r>
                    </a:p>
                  </a:txBody>
                  <a:tcPr marL="33653" marR="33653" marT="8413" marB="841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8F9"/>
                    </a:solidFill>
                  </a:tcPr>
                </a:tc>
                <a:tc>
                  <a:txBody>
                    <a:bodyPr/>
                    <a:lstStyle/>
                    <a:p>
                      <a:pPr algn="ctr" rtl="0" fontAlgn="ctr"/>
                      <a:r>
                        <a:rPr lang="en-IN" sz="800" b="1" dirty="0">
                          <a:solidFill>
                            <a:srgbClr val="434343"/>
                          </a:solidFill>
                          <a:effectLst/>
                          <a:latin typeface="Roboto" panose="02000000000000000000" pitchFamily="2" charset="0"/>
                        </a:rPr>
                        <a:t>22</a:t>
                      </a:r>
                    </a:p>
                  </a:txBody>
                  <a:tcPr marL="33653" marR="33653" marT="8413" marB="8413" anchor="ctr">
                    <a:lnL w="9525" cap="flat" cmpd="sng" algn="ctr">
                      <a:solidFill>
                        <a:srgbClr val="CCCCCC"/>
                      </a:solidFill>
                      <a:prstDash val="solid"/>
                      <a:round/>
                      <a:headEnd type="none" w="med" len="med"/>
                      <a:tailEnd type="none" w="med" len="med"/>
                    </a:lnL>
                    <a:lnR w="9525" cap="flat" cmpd="sng" algn="ctr">
                      <a:solidFill>
                        <a:srgbClr val="284E3F"/>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8F9"/>
                    </a:solidFill>
                  </a:tcPr>
                </a:tc>
                <a:extLst>
                  <a:ext uri="{0D108BD9-81ED-4DB2-BD59-A6C34878D82A}">
                    <a16:rowId xmlns:a16="http://schemas.microsoft.com/office/drawing/2014/main" val="1197394962"/>
                  </a:ext>
                </a:extLst>
              </a:tr>
              <a:tr h="161846">
                <a:tc>
                  <a:txBody>
                    <a:bodyPr/>
                    <a:lstStyle/>
                    <a:p>
                      <a:pPr rtl="0" fontAlgn="ctr"/>
                      <a:endParaRPr lang="en-IN" sz="800">
                        <a:effectLst/>
                      </a:endParaRPr>
                    </a:p>
                  </a:txBody>
                  <a:tcPr marL="33653" marR="33653" marT="8413" marB="8413" anchor="ctr">
                    <a:lnL w="9525" cap="flat" cmpd="sng" algn="ctr">
                      <a:solidFill>
                        <a:srgbClr val="284E3F"/>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ctr"/>
                      <a:r>
                        <a:rPr lang="en-IN" sz="800" b="0" dirty="0">
                          <a:solidFill>
                            <a:srgbClr val="434343"/>
                          </a:solidFill>
                          <a:effectLst/>
                          <a:latin typeface="Roboto" panose="02000000000000000000" pitchFamily="2" charset="0"/>
                        </a:rPr>
                        <a:t>Technology critique</a:t>
                      </a:r>
                    </a:p>
                  </a:txBody>
                  <a:tcPr marL="33653" marR="33653" marT="8413" marB="841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ctr"/>
                      <a:r>
                        <a:rPr lang="en-IN" sz="800" b="0" dirty="0">
                          <a:solidFill>
                            <a:srgbClr val="434343"/>
                          </a:solidFill>
                          <a:effectLst/>
                          <a:latin typeface="Roboto" panose="02000000000000000000" pitchFamily="2" charset="0"/>
                        </a:rPr>
                        <a:t>16</a:t>
                      </a:r>
                    </a:p>
                  </a:txBody>
                  <a:tcPr marL="33653" marR="33653" marT="8413" marB="8413" anchor="ctr">
                    <a:lnL w="9525" cap="flat" cmpd="sng" algn="ctr">
                      <a:solidFill>
                        <a:srgbClr val="CCCCCC"/>
                      </a:solidFill>
                      <a:prstDash val="solid"/>
                      <a:round/>
                      <a:headEnd type="none" w="med" len="med"/>
                      <a:tailEnd type="none" w="med" len="med"/>
                    </a:lnL>
                    <a:lnR w="9525" cap="flat" cmpd="sng" algn="ctr">
                      <a:solidFill>
                        <a:srgbClr val="284E3F"/>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72396811"/>
                  </a:ext>
                </a:extLst>
              </a:tr>
              <a:tr h="161846">
                <a:tc>
                  <a:txBody>
                    <a:bodyPr/>
                    <a:lstStyle/>
                    <a:p>
                      <a:pPr rtl="0" fontAlgn="ctr"/>
                      <a:r>
                        <a:rPr lang="en-IN" sz="800" b="0">
                          <a:solidFill>
                            <a:srgbClr val="434343"/>
                          </a:solidFill>
                          <a:effectLst/>
                          <a:latin typeface="Roboto" panose="02000000000000000000" pitchFamily="2" charset="0"/>
                        </a:rPr>
                        <a:t>Risk Management</a:t>
                      </a:r>
                    </a:p>
                  </a:txBody>
                  <a:tcPr marL="33653" marR="33653" marT="8413" marB="8413" anchor="ctr">
                    <a:lnL w="9525" cap="flat" cmpd="sng" algn="ctr">
                      <a:solidFill>
                        <a:srgbClr val="284E3F"/>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8F9"/>
                    </a:solidFill>
                  </a:tcPr>
                </a:tc>
                <a:tc>
                  <a:txBody>
                    <a:bodyPr/>
                    <a:lstStyle/>
                    <a:p>
                      <a:pPr rtl="0" fontAlgn="ctr"/>
                      <a:r>
                        <a:rPr lang="en-IN" sz="800" b="0">
                          <a:solidFill>
                            <a:srgbClr val="434343"/>
                          </a:solidFill>
                          <a:effectLst/>
                          <a:latin typeface="Roboto" panose="02000000000000000000" pitchFamily="2" charset="0"/>
                        </a:rPr>
                        <a:t>Bank failure prediction</a:t>
                      </a:r>
                    </a:p>
                  </a:txBody>
                  <a:tcPr marL="33653" marR="33653" marT="8413" marB="841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8F9"/>
                    </a:solidFill>
                  </a:tcPr>
                </a:tc>
                <a:tc>
                  <a:txBody>
                    <a:bodyPr/>
                    <a:lstStyle/>
                    <a:p>
                      <a:pPr algn="ctr" rtl="0" fontAlgn="ctr"/>
                      <a:r>
                        <a:rPr lang="en-IN" sz="800" b="0">
                          <a:solidFill>
                            <a:srgbClr val="434343"/>
                          </a:solidFill>
                          <a:effectLst/>
                          <a:latin typeface="Roboto" panose="02000000000000000000" pitchFamily="2" charset="0"/>
                        </a:rPr>
                        <a:t>12</a:t>
                      </a:r>
                    </a:p>
                  </a:txBody>
                  <a:tcPr marL="33653" marR="33653" marT="8413" marB="8413" anchor="ctr">
                    <a:lnL w="9525" cap="flat" cmpd="sng" algn="ctr">
                      <a:solidFill>
                        <a:srgbClr val="CCCCCC"/>
                      </a:solidFill>
                      <a:prstDash val="solid"/>
                      <a:round/>
                      <a:headEnd type="none" w="med" len="med"/>
                      <a:tailEnd type="none" w="med" len="med"/>
                    </a:lnL>
                    <a:lnR w="9525" cap="flat" cmpd="sng" algn="ctr">
                      <a:solidFill>
                        <a:srgbClr val="284E3F"/>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8F9"/>
                    </a:solidFill>
                  </a:tcPr>
                </a:tc>
                <a:extLst>
                  <a:ext uri="{0D108BD9-81ED-4DB2-BD59-A6C34878D82A}">
                    <a16:rowId xmlns:a16="http://schemas.microsoft.com/office/drawing/2014/main" val="4278376375"/>
                  </a:ext>
                </a:extLst>
              </a:tr>
              <a:tr h="161846">
                <a:tc>
                  <a:txBody>
                    <a:bodyPr/>
                    <a:lstStyle/>
                    <a:p>
                      <a:pPr rtl="0" fontAlgn="ctr"/>
                      <a:endParaRPr lang="en-IN" sz="800">
                        <a:effectLst/>
                      </a:endParaRPr>
                    </a:p>
                  </a:txBody>
                  <a:tcPr marL="33653" marR="33653" marT="8413" marB="8413" anchor="ctr">
                    <a:lnL w="9525" cap="flat" cmpd="sng" algn="ctr">
                      <a:solidFill>
                        <a:srgbClr val="284E3F"/>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ctr"/>
                      <a:r>
                        <a:rPr lang="en-IN" sz="800" b="1">
                          <a:solidFill>
                            <a:srgbClr val="434343"/>
                          </a:solidFill>
                          <a:effectLst/>
                          <a:latin typeface="Roboto" panose="02000000000000000000" pitchFamily="2" charset="0"/>
                        </a:rPr>
                        <a:t>Credit risk management</a:t>
                      </a:r>
                    </a:p>
                  </a:txBody>
                  <a:tcPr marL="33653" marR="33653" marT="8413" marB="841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ctr"/>
                      <a:r>
                        <a:rPr lang="en-IN" sz="800" b="1" dirty="0">
                          <a:solidFill>
                            <a:srgbClr val="434343"/>
                          </a:solidFill>
                          <a:effectLst/>
                          <a:latin typeface="Roboto" panose="02000000000000000000" pitchFamily="2" charset="0"/>
                        </a:rPr>
                        <a:t>18</a:t>
                      </a:r>
                    </a:p>
                  </a:txBody>
                  <a:tcPr marL="33653" marR="33653" marT="8413" marB="8413" anchor="ctr">
                    <a:lnL w="9525" cap="flat" cmpd="sng" algn="ctr">
                      <a:solidFill>
                        <a:srgbClr val="CCCCCC"/>
                      </a:solidFill>
                      <a:prstDash val="solid"/>
                      <a:round/>
                      <a:headEnd type="none" w="med" len="med"/>
                      <a:tailEnd type="none" w="med" len="med"/>
                    </a:lnL>
                    <a:lnR w="9525" cap="flat" cmpd="sng" algn="ctr">
                      <a:solidFill>
                        <a:srgbClr val="284E3F"/>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933639348"/>
                  </a:ext>
                </a:extLst>
              </a:tr>
              <a:tr h="304065">
                <a:tc>
                  <a:txBody>
                    <a:bodyPr/>
                    <a:lstStyle/>
                    <a:p>
                      <a:pPr rtl="0" fontAlgn="ctr"/>
                      <a:endParaRPr lang="en-IN" sz="800">
                        <a:effectLst/>
                      </a:endParaRPr>
                    </a:p>
                  </a:txBody>
                  <a:tcPr marL="33653" marR="33653" marT="8413" marB="8413" anchor="ctr">
                    <a:lnL w="9525" cap="flat" cmpd="sng" algn="ctr">
                      <a:solidFill>
                        <a:srgbClr val="284E3F"/>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8F9"/>
                    </a:solidFill>
                  </a:tcPr>
                </a:tc>
                <a:tc>
                  <a:txBody>
                    <a:bodyPr/>
                    <a:lstStyle/>
                    <a:p>
                      <a:pPr rtl="0" fontAlgn="ctr"/>
                      <a:r>
                        <a:rPr lang="en-US" sz="800" b="0">
                          <a:solidFill>
                            <a:srgbClr val="434343"/>
                          </a:solidFill>
                          <a:effectLst/>
                          <a:latin typeface="Roboto" panose="02000000000000000000" pitchFamily="2" charset="0"/>
                        </a:rPr>
                        <a:t>Credit scoring and risk assessment</a:t>
                      </a:r>
                    </a:p>
                  </a:txBody>
                  <a:tcPr marL="33653" marR="33653" marT="8413" marB="841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8F9"/>
                    </a:solidFill>
                  </a:tcPr>
                </a:tc>
                <a:tc>
                  <a:txBody>
                    <a:bodyPr/>
                    <a:lstStyle/>
                    <a:p>
                      <a:pPr algn="ctr" rtl="0" fontAlgn="ctr"/>
                      <a:r>
                        <a:rPr lang="en-IN" sz="800" b="0">
                          <a:solidFill>
                            <a:srgbClr val="434343"/>
                          </a:solidFill>
                          <a:effectLst/>
                          <a:latin typeface="Roboto" panose="02000000000000000000" pitchFamily="2" charset="0"/>
                        </a:rPr>
                        <a:t>9</a:t>
                      </a:r>
                    </a:p>
                  </a:txBody>
                  <a:tcPr marL="33653" marR="33653" marT="8413" marB="8413" anchor="ctr">
                    <a:lnL w="9525" cap="flat" cmpd="sng" algn="ctr">
                      <a:solidFill>
                        <a:srgbClr val="CCCCCC"/>
                      </a:solidFill>
                      <a:prstDash val="solid"/>
                      <a:round/>
                      <a:headEnd type="none" w="med" len="med"/>
                      <a:tailEnd type="none" w="med" len="med"/>
                    </a:lnL>
                    <a:lnR w="9525" cap="flat" cmpd="sng" algn="ctr">
                      <a:solidFill>
                        <a:srgbClr val="284E3F"/>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8F9"/>
                    </a:solidFill>
                  </a:tcPr>
                </a:tc>
                <a:extLst>
                  <a:ext uri="{0D108BD9-81ED-4DB2-BD59-A6C34878D82A}">
                    <a16:rowId xmlns:a16="http://schemas.microsoft.com/office/drawing/2014/main" val="4204790064"/>
                  </a:ext>
                </a:extLst>
              </a:tr>
              <a:tr h="304065">
                <a:tc>
                  <a:txBody>
                    <a:bodyPr/>
                    <a:lstStyle/>
                    <a:p>
                      <a:pPr rtl="0" fontAlgn="ctr"/>
                      <a:endParaRPr lang="en-IN" sz="800">
                        <a:effectLst/>
                      </a:endParaRPr>
                    </a:p>
                  </a:txBody>
                  <a:tcPr marL="33653" marR="33653" marT="8413" marB="8413" anchor="ctr">
                    <a:lnL w="9525" cap="flat" cmpd="sng" algn="ctr">
                      <a:solidFill>
                        <a:srgbClr val="284E3F"/>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ctr"/>
                      <a:r>
                        <a:rPr lang="en-US" sz="800" b="0">
                          <a:solidFill>
                            <a:srgbClr val="434343"/>
                          </a:solidFill>
                          <a:effectLst/>
                          <a:latin typeface="Roboto" panose="02000000000000000000" pitchFamily="2" charset="0"/>
                        </a:rPr>
                        <a:t>Financial crime detection and cybersecurity</a:t>
                      </a:r>
                    </a:p>
                  </a:txBody>
                  <a:tcPr marL="33653" marR="33653" marT="8413" marB="841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ctr"/>
                      <a:r>
                        <a:rPr lang="en-IN" sz="800" b="0">
                          <a:solidFill>
                            <a:srgbClr val="434343"/>
                          </a:solidFill>
                          <a:effectLst/>
                          <a:latin typeface="Roboto" panose="02000000000000000000" pitchFamily="2" charset="0"/>
                        </a:rPr>
                        <a:t>9</a:t>
                      </a:r>
                    </a:p>
                  </a:txBody>
                  <a:tcPr marL="33653" marR="33653" marT="8413" marB="8413" anchor="ctr">
                    <a:lnL w="9525" cap="flat" cmpd="sng" algn="ctr">
                      <a:solidFill>
                        <a:srgbClr val="CCCCCC"/>
                      </a:solidFill>
                      <a:prstDash val="solid"/>
                      <a:round/>
                      <a:headEnd type="none" w="med" len="med"/>
                      <a:tailEnd type="none" w="med" len="med"/>
                    </a:lnL>
                    <a:lnR w="9525" cap="flat" cmpd="sng" algn="ctr">
                      <a:solidFill>
                        <a:srgbClr val="284E3F"/>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267388488"/>
                  </a:ext>
                </a:extLst>
              </a:tr>
              <a:tr h="304065">
                <a:tc>
                  <a:txBody>
                    <a:bodyPr/>
                    <a:lstStyle/>
                    <a:p>
                      <a:pPr rtl="0" fontAlgn="ctr"/>
                      <a:endParaRPr lang="en-IN" sz="800">
                        <a:effectLst/>
                      </a:endParaRPr>
                    </a:p>
                  </a:txBody>
                  <a:tcPr marL="33653" marR="33653" marT="8413" marB="8413" anchor="ctr">
                    <a:lnL w="9525" cap="flat" cmpd="sng" algn="ctr">
                      <a:solidFill>
                        <a:srgbClr val="284E3F"/>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8F9"/>
                    </a:solidFill>
                  </a:tcPr>
                </a:tc>
                <a:tc>
                  <a:txBody>
                    <a:bodyPr/>
                    <a:lstStyle/>
                    <a:p>
                      <a:pPr rtl="0" fontAlgn="ctr"/>
                      <a:r>
                        <a:rPr lang="en-US" sz="800" b="1">
                          <a:solidFill>
                            <a:srgbClr val="434343"/>
                          </a:solidFill>
                          <a:effectLst/>
                          <a:latin typeface="Roboto" panose="02000000000000000000" pitchFamily="2" charset="0"/>
                        </a:rPr>
                        <a:t>Fraud detection and anti-money laundering (AML)</a:t>
                      </a:r>
                    </a:p>
                  </a:txBody>
                  <a:tcPr marL="33653" marR="33653" marT="8413" marB="841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8F9"/>
                    </a:solidFill>
                  </a:tcPr>
                </a:tc>
                <a:tc>
                  <a:txBody>
                    <a:bodyPr/>
                    <a:lstStyle/>
                    <a:p>
                      <a:pPr algn="ctr" rtl="0" fontAlgn="ctr"/>
                      <a:r>
                        <a:rPr lang="en-IN" sz="800" b="1" dirty="0">
                          <a:solidFill>
                            <a:srgbClr val="434343"/>
                          </a:solidFill>
                          <a:effectLst/>
                          <a:latin typeface="Roboto" panose="02000000000000000000" pitchFamily="2" charset="0"/>
                        </a:rPr>
                        <a:t>13</a:t>
                      </a:r>
                    </a:p>
                  </a:txBody>
                  <a:tcPr marL="33653" marR="33653" marT="8413" marB="8413" anchor="ctr">
                    <a:lnL w="9525" cap="flat" cmpd="sng" algn="ctr">
                      <a:solidFill>
                        <a:srgbClr val="CCCCCC"/>
                      </a:solidFill>
                      <a:prstDash val="solid"/>
                      <a:round/>
                      <a:headEnd type="none" w="med" len="med"/>
                      <a:tailEnd type="none" w="med" len="med"/>
                    </a:lnL>
                    <a:lnR w="9525" cap="flat" cmpd="sng" algn="ctr">
                      <a:solidFill>
                        <a:srgbClr val="284E3F"/>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8F9"/>
                    </a:solidFill>
                  </a:tcPr>
                </a:tc>
                <a:extLst>
                  <a:ext uri="{0D108BD9-81ED-4DB2-BD59-A6C34878D82A}">
                    <a16:rowId xmlns:a16="http://schemas.microsoft.com/office/drawing/2014/main" val="1731760452"/>
                  </a:ext>
                </a:extLst>
              </a:tr>
              <a:tr h="161846">
                <a:tc>
                  <a:txBody>
                    <a:bodyPr/>
                    <a:lstStyle/>
                    <a:p>
                      <a:pPr rtl="0" fontAlgn="ctr"/>
                      <a:endParaRPr lang="en-IN" sz="800">
                        <a:effectLst/>
                      </a:endParaRPr>
                    </a:p>
                  </a:txBody>
                  <a:tcPr marL="33653" marR="33653" marT="8413" marB="8413" anchor="ctr">
                    <a:lnL w="9525" cap="flat" cmpd="sng" algn="ctr">
                      <a:solidFill>
                        <a:srgbClr val="284E3F"/>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ctr"/>
                      <a:r>
                        <a:rPr lang="en-IN" sz="800" b="0">
                          <a:solidFill>
                            <a:srgbClr val="434343"/>
                          </a:solidFill>
                          <a:effectLst/>
                          <a:latin typeface="Roboto" panose="02000000000000000000" pitchFamily="2" charset="0"/>
                        </a:rPr>
                        <a:t>Liquidity risk</a:t>
                      </a:r>
                    </a:p>
                  </a:txBody>
                  <a:tcPr marL="33653" marR="33653" marT="8413" marB="841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ctr"/>
                      <a:r>
                        <a:rPr lang="en-IN" sz="800" b="0">
                          <a:solidFill>
                            <a:srgbClr val="434343"/>
                          </a:solidFill>
                          <a:effectLst/>
                          <a:latin typeface="Roboto" panose="02000000000000000000" pitchFamily="2" charset="0"/>
                        </a:rPr>
                        <a:t>4</a:t>
                      </a:r>
                    </a:p>
                  </a:txBody>
                  <a:tcPr marL="33653" marR="33653" marT="8413" marB="8413" anchor="ctr">
                    <a:lnL w="9525" cap="flat" cmpd="sng" algn="ctr">
                      <a:solidFill>
                        <a:srgbClr val="CCCCCC"/>
                      </a:solidFill>
                      <a:prstDash val="solid"/>
                      <a:round/>
                      <a:headEnd type="none" w="med" len="med"/>
                      <a:tailEnd type="none" w="med" len="med"/>
                    </a:lnL>
                    <a:lnR w="9525" cap="flat" cmpd="sng" algn="ctr">
                      <a:solidFill>
                        <a:srgbClr val="284E3F"/>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13247681"/>
                  </a:ext>
                </a:extLst>
              </a:tr>
              <a:tr h="304065">
                <a:tc>
                  <a:txBody>
                    <a:bodyPr/>
                    <a:lstStyle/>
                    <a:p>
                      <a:pPr rtl="0" fontAlgn="ctr"/>
                      <a:endParaRPr lang="en-IN" sz="800">
                        <a:effectLst/>
                      </a:endParaRPr>
                    </a:p>
                  </a:txBody>
                  <a:tcPr marL="33653" marR="33653" marT="8413" marB="8413" anchor="ctr">
                    <a:lnL w="9525" cap="flat" cmpd="sng" algn="ctr">
                      <a:solidFill>
                        <a:srgbClr val="284E3F"/>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8F9"/>
                    </a:solidFill>
                  </a:tcPr>
                </a:tc>
                <a:tc>
                  <a:txBody>
                    <a:bodyPr/>
                    <a:lstStyle/>
                    <a:p>
                      <a:pPr rtl="0" fontAlgn="ctr"/>
                      <a:r>
                        <a:rPr lang="en-US" sz="800" b="0">
                          <a:solidFill>
                            <a:srgbClr val="434343"/>
                          </a:solidFill>
                          <a:effectLst/>
                          <a:latin typeface="Roboto" panose="02000000000000000000" pitchFamily="2" charset="0"/>
                        </a:rPr>
                        <a:t>Operational efficiency and process automation</a:t>
                      </a:r>
                    </a:p>
                  </a:txBody>
                  <a:tcPr marL="33653" marR="33653" marT="8413" marB="841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8F9"/>
                    </a:solidFill>
                  </a:tcPr>
                </a:tc>
                <a:tc>
                  <a:txBody>
                    <a:bodyPr/>
                    <a:lstStyle/>
                    <a:p>
                      <a:pPr algn="ctr" rtl="0" fontAlgn="ctr"/>
                      <a:r>
                        <a:rPr lang="en-IN" sz="800" b="0">
                          <a:solidFill>
                            <a:srgbClr val="434343"/>
                          </a:solidFill>
                          <a:effectLst/>
                          <a:latin typeface="Roboto" panose="02000000000000000000" pitchFamily="2" charset="0"/>
                        </a:rPr>
                        <a:t>4</a:t>
                      </a:r>
                    </a:p>
                  </a:txBody>
                  <a:tcPr marL="33653" marR="33653" marT="8413" marB="8413" anchor="ctr">
                    <a:lnL w="9525" cap="flat" cmpd="sng" algn="ctr">
                      <a:solidFill>
                        <a:srgbClr val="CCCCCC"/>
                      </a:solidFill>
                      <a:prstDash val="solid"/>
                      <a:round/>
                      <a:headEnd type="none" w="med" len="med"/>
                      <a:tailEnd type="none" w="med" len="med"/>
                    </a:lnL>
                    <a:lnR w="9525" cap="flat" cmpd="sng" algn="ctr">
                      <a:solidFill>
                        <a:srgbClr val="284E3F"/>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8F9"/>
                    </a:solidFill>
                  </a:tcPr>
                </a:tc>
                <a:extLst>
                  <a:ext uri="{0D108BD9-81ED-4DB2-BD59-A6C34878D82A}">
                    <a16:rowId xmlns:a16="http://schemas.microsoft.com/office/drawing/2014/main" val="1478033044"/>
                  </a:ext>
                </a:extLst>
              </a:tr>
              <a:tr h="161846">
                <a:tc>
                  <a:txBody>
                    <a:bodyPr/>
                    <a:lstStyle/>
                    <a:p>
                      <a:pPr rtl="0" fontAlgn="ctr"/>
                      <a:endParaRPr lang="en-IN" sz="800">
                        <a:effectLst/>
                      </a:endParaRPr>
                    </a:p>
                  </a:txBody>
                  <a:tcPr marL="33653" marR="33653" marT="8413" marB="8413" anchor="ctr">
                    <a:lnL w="9525" cap="flat" cmpd="sng" algn="ctr">
                      <a:solidFill>
                        <a:srgbClr val="284E3F"/>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ctr"/>
                      <a:r>
                        <a:rPr lang="en-IN" sz="800" b="0">
                          <a:solidFill>
                            <a:srgbClr val="434343"/>
                          </a:solidFill>
                          <a:effectLst/>
                          <a:latin typeface="Roboto" panose="02000000000000000000" pitchFamily="2" charset="0"/>
                        </a:rPr>
                        <a:t>Operational risk</a:t>
                      </a:r>
                    </a:p>
                  </a:txBody>
                  <a:tcPr marL="33653" marR="33653" marT="8413" marB="841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ctr"/>
                      <a:r>
                        <a:rPr lang="en-IN" sz="800" b="0">
                          <a:solidFill>
                            <a:srgbClr val="434343"/>
                          </a:solidFill>
                          <a:effectLst/>
                          <a:latin typeface="Roboto" panose="02000000000000000000" pitchFamily="2" charset="0"/>
                        </a:rPr>
                        <a:t>4</a:t>
                      </a:r>
                    </a:p>
                  </a:txBody>
                  <a:tcPr marL="33653" marR="33653" marT="8413" marB="8413" anchor="ctr">
                    <a:lnL w="9525" cap="flat" cmpd="sng" algn="ctr">
                      <a:solidFill>
                        <a:srgbClr val="CCCCCC"/>
                      </a:solidFill>
                      <a:prstDash val="solid"/>
                      <a:round/>
                      <a:headEnd type="none" w="med" len="med"/>
                      <a:tailEnd type="none" w="med" len="med"/>
                    </a:lnL>
                    <a:lnR w="9525" cap="flat" cmpd="sng" algn="ctr">
                      <a:solidFill>
                        <a:srgbClr val="284E3F"/>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268244449"/>
                  </a:ext>
                </a:extLst>
              </a:tr>
              <a:tr h="304065">
                <a:tc>
                  <a:txBody>
                    <a:bodyPr/>
                    <a:lstStyle/>
                    <a:p>
                      <a:pPr rtl="0" fontAlgn="ctr"/>
                      <a:endParaRPr lang="en-IN" sz="800">
                        <a:effectLst/>
                      </a:endParaRPr>
                    </a:p>
                  </a:txBody>
                  <a:tcPr marL="33653" marR="33653" marT="8413" marB="8413" anchor="ctr">
                    <a:lnL w="9525" cap="flat" cmpd="sng" algn="ctr">
                      <a:solidFill>
                        <a:srgbClr val="284E3F"/>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8F9"/>
                    </a:solidFill>
                  </a:tcPr>
                </a:tc>
                <a:tc>
                  <a:txBody>
                    <a:bodyPr/>
                    <a:lstStyle/>
                    <a:p>
                      <a:pPr rtl="0" fontAlgn="ctr"/>
                      <a:r>
                        <a:rPr lang="en-IN" sz="800" b="0">
                          <a:solidFill>
                            <a:srgbClr val="434343"/>
                          </a:solidFill>
                          <a:effectLst/>
                          <a:latin typeface="Roboto" panose="02000000000000000000" pitchFamily="2" charset="0"/>
                        </a:rPr>
                        <a:t>Portfolio and wealth management</a:t>
                      </a:r>
                    </a:p>
                  </a:txBody>
                  <a:tcPr marL="33653" marR="33653" marT="8413" marB="841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8F9"/>
                    </a:solidFill>
                  </a:tcPr>
                </a:tc>
                <a:tc>
                  <a:txBody>
                    <a:bodyPr/>
                    <a:lstStyle/>
                    <a:p>
                      <a:pPr algn="ctr" rtl="0" fontAlgn="ctr"/>
                      <a:r>
                        <a:rPr lang="en-IN" sz="800" b="0">
                          <a:solidFill>
                            <a:srgbClr val="434343"/>
                          </a:solidFill>
                          <a:effectLst/>
                          <a:latin typeface="Roboto" panose="02000000000000000000" pitchFamily="2" charset="0"/>
                        </a:rPr>
                        <a:t>6</a:t>
                      </a:r>
                    </a:p>
                  </a:txBody>
                  <a:tcPr marL="33653" marR="33653" marT="8413" marB="8413" anchor="ctr">
                    <a:lnL w="9525" cap="flat" cmpd="sng" algn="ctr">
                      <a:solidFill>
                        <a:srgbClr val="CCCCCC"/>
                      </a:solidFill>
                      <a:prstDash val="solid"/>
                      <a:round/>
                      <a:headEnd type="none" w="med" len="med"/>
                      <a:tailEnd type="none" w="med" len="med"/>
                    </a:lnL>
                    <a:lnR w="9525" cap="flat" cmpd="sng" algn="ctr">
                      <a:solidFill>
                        <a:srgbClr val="284E3F"/>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8F9"/>
                    </a:solidFill>
                  </a:tcPr>
                </a:tc>
                <a:extLst>
                  <a:ext uri="{0D108BD9-81ED-4DB2-BD59-A6C34878D82A}">
                    <a16:rowId xmlns:a16="http://schemas.microsoft.com/office/drawing/2014/main" val="3919059236"/>
                  </a:ext>
                </a:extLst>
              </a:tr>
              <a:tr h="304065">
                <a:tc>
                  <a:txBody>
                    <a:bodyPr/>
                    <a:lstStyle/>
                    <a:p>
                      <a:pPr rtl="0" fontAlgn="ctr"/>
                      <a:endParaRPr lang="en-IN" sz="800">
                        <a:effectLst/>
                      </a:endParaRPr>
                    </a:p>
                  </a:txBody>
                  <a:tcPr marL="33653" marR="33653" marT="8413" marB="8413" anchor="ctr">
                    <a:lnL w="9525" cap="flat" cmpd="sng" algn="ctr">
                      <a:solidFill>
                        <a:srgbClr val="284E3F"/>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ctr"/>
                      <a:r>
                        <a:rPr lang="en-US" sz="800" b="0">
                          <a:solidFill>
                            <a:srgbClr val="434343"/>
                          </a:solidFill>
                          <a:effectLst/>
                          <a:latin typeface="Roboto" panose="02000000000000000000" pitchFamily="2" charset="0"/>
                        </a:rPr>
                        <a:t>Regulatory compliance and risk management</a:t>
                      </a:r>
                    </a:p>
                  </a:txBody>
                  <a:tcPr marL="33653" marR="33653" marT="8413" marB="841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ctr"/>
                      <a:r>
                        <a:rPr lang="en-IN" sz="800" b="0">
                          <a:solidFill>
                            <a:srgbClr val="434343"/>
                          </a:solidFill>
                          <a:effectLst/>
                          <a:latin typeface="Roboto" panose="02000000000000000000" pitchFamily="2" charset="0"/>
                        </a:rPr>
                        <a:t>4</a:t>
                      </a:r>
                    </a:p>
                  </a:txBody>
                  <a:tcPr marL="33653" marR="33653" marT="8413" marB="8413" anchor="ctr">
                    <a:lnL w="9525" cap="flat" cmpd="sng" algn="ctr">
                      <a:solidFill>
                        <a:srgbClr val="CCCCCC"/>
                      </a:solidFill>
                      <a:prstDash val="solid"/>
                      <a:round/>
                      <a:headEnd type="none" w="med" len="med"/>
                      <a:tailEnd type="none" w="med" len="med"/>
                    </a:lnL>
                    <a:lnR w="9525" cap="flat" cmpd="sng" algn="ctr">
                      <a:solidFill>
                        <a:srgbClr val="284E3F"/>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526640700"/>
                  </a:ext>
                </a:extLst>
              </a:tr>
              <a:tr h="161846">
                <a:tc>
                  <a:txBody>
                    <a:bodyPr/>
                    <a:lstStyle/>
                    <a:p>
                      <a:pPr rtl="0" fontAlgn="ctr"/>
                      <a:endParaRPr lang="en-IN" sz="800">
                        <a:effectLst/>
                      </a:endParaRPr>
                    </a:p>
                  </a:txBody>
                  <a:tcPr marL="33653" marR="33653" marT="8413" marB="8413" anchor="ctr">
                    <a:lnL w="9525" cap="flat" cmpd="sng" algn="ctr">
                      <a:solidFill>
                        <a:srgbClr val="284E3F"/>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284E3F"/>
                      </a:solidFill>
                      <a:prstDash val="solid"/>
                      <a:round/>
                      <a:headEnd type="none" w="med" len="med"/>
                      <a:tailEnd type="none" w="med" len="med"/>
                    </a:lnB>
                    <a:solidFill>
                      <a:srgbClr val="F6F8F9"/>
                    </a:solidFill>
                  </a:tcPr>
                </a:tc>
                <a:tc>
                  <a:txBody>
                    <a:bodyPr/>
                    <a:lstStyle/>
                    <a:p>
                      <a:pPr rtl="0" fontAlgn="ctr"/>
                      <a:r>
                        <a:rPr lang="en-IN" sz="800" b="0">
                          <a:solidFill>
                            <a:srgbClr val="434343"/>
                          </a:solidFill>
                          <a:effectLst/>
                          <a:latin typeface="Roboto" panose="02000000000000000000" pitchFamily="2" charset="0"/>
                        </a:rPr>
                        <a:t>Systemic risk management</a:t>
                      </a:r>
                    </a:p>
                  </a:txBody>
                  <a:tcPr marL="33653" marR="33653" marT="8413" marB="8413"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284E3F"/>
                      </a:solidFill>
                      <a:prstDash val="solid"/>
                      <a:round/>
                      <a:headEnd type="none" w="med" len="med"/>
                      <a:tailEnd type="none" w="med" len="med"/>
                    </a:lnB>
                    <a:solidFill>
                      <a:srgbClr val="F6F8F9"/>
                    </a:solidFill>
                  </a:tcPr>
                </a:tc>
                <a:tc>
                  <a:txBody>
                    <a:bodyPr/>
                    <a:lstStyle/>
                    <a:p>
                      <a:pPr algn="ctr" rtl="0" fontAlgn="ctr"/>
                      <a:r>
                        <a:rPr lang="en-IN" sz="800" b="0" dirty="0">
                          <a:solidFill>
                            <a:srgbClr val="434343"/>
                          </a:solidFill>
                          <a:effectLst/>
                          <a:latin typeface="Roboto" panose="02000000000000000000" pitchFamily="2" charset="0"/>
                        </a:rPr>
                        <a:t>4</a:t>
                      </a:r>
                    </a:p>
                  </a:txBody>
                  <a:tcPr marL="33653" marR="33653" marT="8413" marB="8413" anchor="ctr">
                    <a:lnL w="9525" cap="flat" cmpd="sng" algn="ctr">
                      <a:solidFill>
                        <a:srgbClr val="CCCCCC"/>
                      </a:solidFill>
                      <a:prstDash val="solid"/>
                      <a:round/>
                      <a:headEnd type="none" w="med" len="med"/>
                      <a:tailEnd type="none" w="med" len="med"/>
                    </a:lnL>
                    <a:lnR w="9525" cap="flat" cmpd="sng" algn="ctr">
                      <a:solidFill>
                        <a:srgbClr val="284E3F"/>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284E3F"/>
                      </a:solidFill>
                      <a:prstDash val="solid"/>
                      <a:round/>
                      <a:headEnd type="none" w="med" len="med"/>
                      <a:tailEnd type="none" w="med" len="med"/>
                    </a:lnB>
                    <a:solidFill>
                      <a:srgbClr val="F6F8F9"/>
                    </a:solidFill>
                  </a:tcPr>
                </a:tc>
                <a:extLst>
                  <a:ext uri="{0D108BD9-81ED-4DB2-BD59-A6C34878D82A}">
                    <a16:rowId xmlns:a16="http://schemas.microsoft.com/office/drawing/2014/main" val="704599553"/>
                  </a:ext>
                </a:extLst>
              </a:tr>
            </a:tbl>
          </a:graphicData>
        </a:graphic>
      </p:graphicFrame>
      <p:pic>
        <p:nvPicPr>
          <p:cNvPr id="3074" name="Picture 2">
            <a:extLst>
              <a:ext uri="{FF2B5EF4-FFF2-40B4-BE49-F238E27FC236}">
                <a16:creationId xmlns:a16="http://schemas.microsoft.com/office/drawing/2014/main" id="{E4F4FDC8-3059-1682-A9F5-09750493711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7400" y="3156431"/>
            <a:ext cx="5626267" cy="266967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93B25FF1-CF36-1674-725D-8834A10C91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50468" y="1401545"/>
            <a:ext cx="3200400" cy="170946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1A974EA5-F8B3-BF86-0C9D-959C3B0582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12153" y="1401547"/>
            <a:ext cx="3165024" cy="1646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351575"/>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54AFD8-F429-2A3B-9E53-BD1EF5F9808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51428A-D285-D8FB-E4D0-3994F68EC123}"/>
              </a:ext>
            </a:extLst>
          </p:cNvPr>
          <p:cNvSpPr>
            <a:spLocks noGrp="1"/>
          </p:cNvSpPr>
          <p:nvPr>
            <p:ph type="sldNum" sz="quarter" idx="4"/>
          </p:nvPr>
        </p:nvSpPr>
        <p:spPr/>
        <p:txBody>
          <a:bodyPr/>
          <a:lstStyle/>
          <a:p>
            <a:fld id="{93AE1883-0942-4AA3-9DB2-9C7C3A0314B1}" type="slidenum">
              <a:rPr lang="en-US" smtClean="0"/>
              <a:pPr/>
              <a:t>21</a:t>
            </a:fld>
            <a:endParaRPr lang="en-US" dirty="0"/>
          </a:p>
        </p:txBody>
      </p:sp>
      <p:sp>
        <p:nvSpPr>
          <p:cNvPr id="3" name="Text Placeholder 2">
            <a:extLst>
              <a:ext uri="{FF2B5EF4-FFF2-40B4-BE49-F238E27FC236}">
                <a16:creationId xmlns:a16="http://schemas.microsoft.com/office/drawing/2014/main" id="{3E52353B-531F-5FC1-8C60-524C5485AF52}"/>
              </a:ext>
            </a:extLst>
          </p:cNvPr>
          <p:cNvSpPr>
            <a:spLocks noGrp="1"/>
          </p:cNvSpPr>
          <p:nvPr>
            <p:ph type="body" sz="quarter" idx="10"/>
          </p:nvPr>
        </p:nvSpPr>
        <p:spPr/>
        <p:txBody>
          <a:bodyPr/>
          <a:lstStyle/>
          <a:p>
            <a:r>
              <a:rPr lang="en-US" dirty="0"/>
              <a:t>Summary of Trending Topics in AI/ML in Banking</a:t>
            </a:r>
            <a:endParaRPr lang="en-IN" dirty="0"/>
          </a:p>
        </p:txBody>
      </p:sp>
      <p:sp>
        <p:nvSpPr>
          <p:cNvPr id="5" name="Text Placeholder 4">
            <a:extLst>
              <a:ext uri="{FF2B5EF4-FFF2-40B4-BE49-F238E27FC236}">
                <a16:creationId xmlns:a16="http://schemas.microsoft.com/office/drawing/2014/main" id="{D99D9146-4E31-7BE4-0DE5-A05F2B85DF52}"/>
              </a:ext>
            </a:extLst>
          </p:cNvPr>
          <p:cNvSpPr>
            <a:spLocks noGrp="1"/>
          </p:cNvSpPr>
          <p:nvPr>
            <p:ph type="body" sz="quarter" idx="12"/>
          </p:nvPr>
        </p:nvSpPr>
        <p:spPr/>
        <p:txBody>
          <a:bodyPr/>
          <a:lstStyle/>
          <a:p>
            <a:endParaRPr lang="en-IN"/>
          </a:p>
        </p:txBody>
      </p:sp>
      <p:graphicFrame>
        <p:nvGraphicFramePr>
          <p:cNvPr id="8" name="Table 7">
            <a:extLst>
              <a:ext uri="{FF2B5EF4-FFF2-40B4-BE49-F238E27FC236}">
                <a16:creationId xmlns:a16="http://schemas.microsoft.com/office/drawing/2014/main" id="{D52A4588-2AFA-199F-31F1-A07FB17A9F05}"/>
              </a:ext>
            </a:extLst>
          </p:cNvPr>
          <p:cNvGraphicFramePr>
            <a:graphicFrameLocks noGrp="1"/>
          </p:cNvGraphicFramePr>
          <p:nvPr>
            <p:extLst>
              <p:ext uri="{D42A27DB-BD31-4B8C-83A1-F6EECF244321}">
                <p14:modId xmlns:p14="http://schemas.microsoft.com/office/powerpoint/2010/main" val="3148322607"/>
              </p:ext>
            </p:extLst>
          </p:nvPr>
        </p:nvGraphicFramePr>
        <p:xfrm>
          <a:off x="762000" y="1066800"/>
          <a:ext cx="10843200" cy="4908343"/>
        </p:xfrm>
        <a:graphic>
          <a:graphicData uri="http://schemas.openxmlformats.org/drawingml/2006/table">
            <a:tbl>
              <a:tblPr/>
              <a:tblGrid>
                <a:gridCol w="1541276">
                  <a:extLst>
                    <a:ext uri="{9D8B030D-6E8A-4147-A177-3AD203B41FA5}">
                      <a16:colId xmlns:a16="http://schemas.microsoft.com/office/drawing/2014/main" val="1131532110"/>
                    </a:ext>
                  </a:extLst>
                </a:gridCol>
                <a:gridCol w="3256216">
                  <a:extLst>
                    <a:ext uri="{9D8B030D-6E8A-4147-A177-3AD203B41FA5}">
                      <a16:colId xmlns:a16="http://schemas.microsoft.com/office/drawing/2014/main" val="4048003494"/>
                    </a:ext>
                  </a:extLst>
                </a:gridCol>
                <a:gridCol w="2789492">
                  <a:extLst>
                    <a:ext uri="{9D8B030D-6E8A-4147-A177-3AD203B41FA5}">
                      <a16:colId xmlns:a16="http://schemas.microsoft.com/office/drawing/2014/main" val="1878054078"/>
                    </a:ext>
                  </a:extLst>
                </a:gridCol>
                <a:gridCol w="3256216">
                  <a:extLst>
                    <a:ext uri="{9D8B030D-6E8A-4147-A177-3AD203B41FA5}">
                      <a16:colId xmlns:a16="http://schemas.microsoft.com/office/drawing/2014/main" val="3985381262"/>
                    </a:ext>
                  </a:extLst>
                </a:gridCol>
              </a:tblGrid>
              <a:tr h="135612">
                <a:tc>
                  <a:txBody>
                    <a:bodyPr/>
                    <a:lstStyle/>
                    <a:p>
                      <a:pPr rtl="0" fontAlgn="ctr"/>
                      <a:r>
                        <a:rPr lang="en-IN" sz="1000" b="0">
                          <a:solidFill>
                            <a:srgbClr val="FFFFFF"/>
                          </a:solidFill>
                          <a:effectLst/>
                          <a:latin typeface="Open Sans SemiBold" panose="020F0502020204030204" pitchFamily="34" charset="0"/>
                          <a:ea typeface="Open Sans SemiBold" panose="020F0502020204030204" pitchFamily="34" charset="0"/>
                          <a:cs typeface="Open Sans SemiBold" panose="020F0502020204030204" pitchFamily="34" charset="0"/>
                        </a:rPr>
                        <a:t>Topic</a:t>
                      </a:r>
                    </a:p>
                  </a:txBody>
                  <a:tcPr marL="29521" marR="29521" marT="7380" marB="7380" anchor="ctr">
                    <a:lnL w="9525" cap="flat" cmpd="sng" algn="ctr">
                      <a:solidFill>
                        <a:srgbClr val="284E3F"/>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284E3F"/>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356854"/>
                    </a:solidFill>
                  </a:tcPr>
                </a:tc>
                <a:tc>
                  <a:txBody>
                    <a:bodyPr/>
                    <a:lstStyle/>
                    <a:p>
                      <a:pPr rtl="0" fontAlgn="ctr"/>
                      <a:r>
                        <a:rPr lang="en-IN" sz="1000" b="0" dirty="0">
                          <a:solidFill>
                            <a:srgbClr val="FFFFFF"/>
                          </a:solidFill>
                          <a:effectLst/>
                          <a:latin typeface="Open Sans SemiBold" panose="020F0502020204030204" pitchFamily="34" charset="0"/>
                          <a:ea typeface="Open Sans SemiBold" panose="020F0502020204030204" pitchFamily="34" charset="0"/>
                          <a:cs typeface="Open Sans SemiBold" panose="020F0502020204030204" pitchFamily="34" charset="0"/>
                        </a:rPr>
                        <a:t>Methods Used</a:t>
                      </a:r>
                    </a:p>
                  </a:txBody>
                  <a:tcPr marL="29521" marR="29521" marT="7380" marB="738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284E3F"/>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356854"/>
                    </a:solidFill>
                  </a:tcPr>
                </a:tc>
                <a:tc>
                  <a:txBody>
                    <a:bodyPr/>
                    <a:lstStyle/>
                    <a:p>
                      <a:pPr rtl="0" fontAlgn="ctr"/>
                      <a:r>
                        <a:rPr lang="en-US" sz="1000" b="0" dirty="0">
                          <a:solidFill>
                            <a:srgbClr val="FFFFFF"/>
                          </a:solidFill>
                          <a:effectLst/>
                          <a:latin typeface="Open Sans SemiBold" panose="020F0502020204030204" pitchFamily="34" charset="0"/>
                          <a:ea typeface="Open Sans SemiBold" panose="020F0502020204030204" pitchFamily="34" charset="0"/>
                          <a:cs typeface="Open Sans SemiBold" panose="020F0502020204030204" pitchFamily="34" charset="0"/>
                        </a:rPr>
                        <a:t>O</a:t>
                      </a:r>
                      <a:r>
                        <a:rPr lang="en-IN" sz="1000" b="0" dirty="0" err="1">
                          <a:solidFill>
                            <a:srgbClr val="FFFFFF"/>
                          </a:solidFill>
                          <a:effectLst/>
                          <a:latin typeface="Open Sans SemiBold" panose="020F0502020204030204" pitchFamily="34" charset="0"/>
                          <a:ea typeface="Open Sans SemiBold" panose="020F0502020204030204" pitchFamily="34" charset="0"/>
                          <a:cs typeface="Open Sans SemiBold" panose="020F0502020204030204" pitchFamily="34" charset="0"/>
                        </a:rPr>
                        <a:t>bjective</a:t>
                      </a:r>
                      <a:endParaRPr lang="en-IN" sz="1000" b="0" dirty="0">
                        <a:solidFill>
                          <a:srgbClr val="FFFFFF"/>
                        </a:solidFill>
                        <a:effectLst/>
                        <a:latin typeface="Open Sans SemiBold" panose="020F0502020204030204" pitchFamily="34" charset="0"/>
                        <a:ea typeface="Open Sans SemiBold" panose="020F0502020204030204" pitchFamily="34" charset="0"/>
                        <a:cs typeface="Open Sans SemiBold" panose="020F0502020204030204" pitchFamily="34" charset="0"/>
                      </a:endParaRPr>
                    </a:p>
                  </a:txBody>
                  <a:tcPr marL="29521" marR="29521" marT="7380" marB="738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284E3F"/>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356854"/>
                    </a:solidFill>
                  </a:tcPr>
                </a:tc>
                <a:tc>
                  <a:txBody>
                    <a:bodyPr/>
                    <a:lstStyle/>
                    <a:p>
                      <a:pPr rtl="0" fontAlgn="ctr"/>
                      <a:r>
                        <a:rPr lang="en-IN" sz="1000" b="0">
                          <a:solidFill>
                            <a:srgbClr val="FFFFFF"/>
                          </a:solidFill>
                          <a:effectLst/>
                          <a:latin typeface="Open Sans SemiBold" panose="020F0502020204030204" pitchFamily="34" charset="0"/>
                          <a:ea typeface="Open Sans SemiBold" panose="020F0502020204030204" pitchFamily="34" charset="0"/>
                          <a:cs typeface="Open Sans SemiBold" panose="020F0502020204030204" pitchFamily="34" charset="0"/>
                        </a:rPr>
                        <a:t>Research Gaps</a:t>
                      </a:r>
                    </a:p>
                  </a:txBody>
                  <a:tcPr marL="29521" marR="29521" marT="7380" marB="7380" anchor="ctr">
                    <a:lnL w="9525" cap="flat" cmpd="sng" algn="ctr">
                      <a:solidFill>
                        <a:srgbClr val="CCCCCC"/>
                      </a:solidFill>
                      <a:prstDash val="solid"/>
                      <a:round/>
                      <a:headEnd type="none" w="med" len="med"/>
                      <a:tailEnd type="none" w="med" len="med"/>
                    </a:lnL>
                    <a:lnR w="9525" cap="flat" cmpd="sng" algn="ctr">
                      <a:solidFill>
                        <a:srgbClr val="284E3F"/>
                      </a:solidFill>
                      <a:prstDash val="solid"/>
                      <a:round/>
                      <a:headEnd type="none" w="med" len="med"/>
                      <a:tailEnd type="none" w="med" len="med"/>
                    </a:lnR>
                    <a:lnT w="9525" cap="flat" cmpd="sng" algn="ctr">
                      <a:solidFill>
                        <a:srgbClr val="284E3F"/>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356854"/>
                    </a:solidFill>
                  </a:tcPr>
                </a:tc>
                <a:extLst>
                  <a:ext uri="{0D108BD9-81ED-4DB2-BD59-A6C34878D82A}">
                    <a16:rowId xmlns:a16="http://schemas.microsoft.com/office/drawing/2014/main" val="2976852243"/>
                  </a:ext>
                </a:extLst>
              </a:tr>
              <a:tr h="373870">
                <a:tc>
                  <a:txBody>
                    <a:bodyPr/>
                    <a:lstStyle/>
                    <a:p>
                      <a:pPr rtl="0" fontAlgn="ctr"/>
                      <a:r>
                        <a:rPr lang="en-IN" sz="1000" b="0">
                          <a:solidFill>
                            <a:srgbClr val="434343"/>
                          </a:solidFill>
                          <a:effectLst/>
                          <a:latin typeface="Open Sans SemiBold" panose="020F0502020204030204" pitchFamily="34" charset="0"/>
                          <a:ea typeface="Open Sans SemiBold" panose="020F0502020204030204" pitchFamily="34" charset="0"/>
                          <a:cs typeface="Open Sans SemiBold" panose="020F0502020204030204" pitchFamily="34" charset="0"/>
                        </a:rPr>
                        <a:t>Credit Risk</a:t>
                      </a:r>
                    </a:p>
                  </a:txBody>
                  <a:tcPr marL="29521" marR="29521" marT="7380" marB="7380" anchor="ctr">
                    <a:lnL w="9525" cap="flat" cmpd="sng" algn="ctr">
                      <a:solidFill>
                        <a:srgbClr val="284E3F"/>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ctr"/>
                      <a:r>
                        <a:rPr lang="en-US" sz="1000" b="0">
                          <a:solidFill>
                            <a:srgbClr val="434343"/>
                          </a:solidFill>
                          <a:effectLst/>
                          <a:latin typeface="Open Sans SemiBold" panose="020F0502020204030204" pitchFamily="34" charset="0"/>
                          <a:ea typeface="Open Sans SemiBold" panose="020F0502020204030204" pitchFamily="34" charset="0"/>
                          <a:cs typeface="Open Sans SemiBold" panose="020F0502020204030204" pitchFamily="34" charset="0"/>
                        </a:rPr>
                        <a:t>Support Vector Machines, Neural Networks, Decision Trees, Hybrid models</a:t>
                      </a:r>
                    </a:p>
                  </a:txBody>
                  <a:tcPr marL="29521" marR="29521" marT="7380" marB="738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ctr"/>
                      <a:r>
                        <a:rPr lang="en-IN" sz="1000" b="0" dirty="0">
                          <a:solidFill>
                            <a:srgbClr val="434343"/>
                          </a:solidFill>
                          <a:effectLst/>
                          <a:latin typeface="Open Sans SemiBold" panose="020F0502020204030204" pitchFamily="34" charset="0"/>
                          <a:ea typeface="Open Sans SemiBold" panose="020F0502020204030204" pitchFamily="34" charset="0"/>
                          <a:cs typeface="Open Sans SemiBold" panose="020F0502020204030204" pitchFamily="34" charset="0"/>
                        </a:rPr>
                        <a:t>Credit worthiness, Loan default risk</a:t>
                      </a:r>
                    </a:p>
                  </a:txBody>
                  <a:tcPr marL="29521" marR="29521" marT="7380" marB="738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ctr"/>
                      <a:r>
                        <a:rPr lang="it-IT" sz="1000" b="0">
                          <a:solidFill>
                            <a:srgbClr val="434343"/>
                          </a:solidFill>
                          <a:effectLst/>
                          <a:latin typeface="Open Sans SemiBold" panose="020F0502020204030204" pitchFamily="34" charset="0"/>
                          <a:ea typeface="Open Sans SemiBold" panose="020F0502020204030204" pitchFamily="34" charset="0"/>
                          <a:cs typeface="Open Sans SemiBold" panose="020F0502020204030204" pitchFamily="34" charset="0"/>
                        </a:rPr>
                        <a:t>Data imbalance, Model bias, Explainable AI</a:t>
                      </a:r>
                    </a:p>
                  </a:txBody>
                  <a:tcPr marL="29521" marR="29521" marT="7380" marB="7380" anchor="ctr">
                    <a:lnL w="9525" cap="flat" cmpd="sng" algn="ctr">
                      <a:solidFill>
                        <a:srgbClr val="CCCCCC"/>
                      </a:solidFill>
                      <a:prstDash val="solid"/>
                      <a:round/>
                      <a:headEnd type="none" w="med" len="med"/>
                      <a:tailEnd type="none" w="med" len="med"/>
                    </a:lnL>
                    <a:lnR w="9525" cap="flat" cmpd="sng" algn="ctr">
                      <a:solidFill>
                        <a:srgbClr val="284E3F"/>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357556512"/>
                  </a:ext>
                </a:extLst>
              </a:tr>
              <a:tr h="373870">
                <a:tc>
                  <a:txBody>
                    <a:bodyPr/>
                    <a:lstStyle/>
                    <a:p>
                      <a:pPr rtl="0" fontAlgn="ctr"/>
                      <a:r>
                        <a:rPr lang="en-IN" sz="1000" b="0" dirty="0">
                          <a:solidFill>
                            <a:srgbClr val="434343"/>
                          </a:solidFill>
                          <a:effectLst/>
                          <a:latin typeface="Open Sans SemiBold" panose="020F0502020204030204" pitchFamily="34" charset="0"/>
                          <a:ea typeface="Open Sans SemiBold" panose="020F0502020204030204" pitchFamily="34" charset="0"/>
                          <a:cs typeface="Open Sans SemiBold" panose="020F0502020204030204" pitchFamily="34" charset="0"/>
                        </a:rPr>
                        <a:t>Customer Churn</a:t>
                      </a:r>
                    </a:p>
                  </a:txBody>
                  <a:tcPr marL="29521" marR="29521" marT="7380" marB="7380" anchor="ctr">
                    <a:lnL w="9525" cap="flat" cmpd="sng" algn="ctr">
                      <a:solidFill>
                        <a:srgbClr val="284E3F"/>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8F9FA"/>
                    </a:solidFill>
                  </a:tcPr>
                </a:tc>
                <a:tc>
                  <a:txBody>
                    <a:bodyPr/>
                    <a:lstStyle/>
                    <a:p>
                      <a:pPr rtl="0" fontAlgn="ctr"/>
                      <a:r>
                        <a:rPr lang="en-US" sz="1000" b="0">
                          <a:solidFill>
                            <a:srgbClr val="434343"/>
                          </a:solidFill>
                          <a:effectLst/>
                          <a:latin typeface="Open Sans SemiBold" panose="020F0502020204030204" pitchFamily="34" charset="0"/>
                          <a:ea typeface="Open Sans SemiBold" panose="020F0502020204030204" pitchFamily="34" charset="0"/>
                          <a:cs typeface="Open Sans SemiBold" panose="020F0502020204030204" pitchFamily="34" charset="0"/>
                        </a:rPr>
                        <a:t>Neural Networks, Statistical models, Rule-based algorithms</a:t>
                      </a:r>
                    </a:p>
                  </a:txBody>
                  <a:tcPr marL="29521" marR="29521" marT="7380" marB="738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8F9FA"/>
                    </a:solidFill>
                  </a:tcPr>
                </a:tc>
                <a:tc>
                  <a:txBody>
                    <a:bodyPr/>
                    <a:lstStyle/>
                    <a:p>
                      <a:pPr rtl="0" fontAlgn="ctr"/>
                      <a:r>
                        <a:rPr lang="en-IN" sz="1000" b="0">
                          <a:solidFill>
                            <a:srgbClr val="434343"/>
                          </a:solidFill>
                          <a:effectLst/>
                          <a:latin typeface="Open Sans SemiBold" panose="020F0502020204030204" pitchFamily="34" charset="0"/>
                          <a:ea typeface="Open Sans SemiBold" panose="020F0502020204030204" pitchFamily="34" charset="0"/>
                          <a:cs typeface="Open Sans SemiBold" panose="020F0502020204030204" pitchFamily="34" charset="0"/>
                        </a:rPr>
                        <a:t>Customer churn, Customer retention</a:t>
                      </a:r>
                    </a:p>
                  </a:txBody>
                  <a:tcPr marL="29521" marR="29521" marT="7380" marB="738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8F9FA"/>
                    </a:solidFill>
                  </a:tcPr>
                </a:tc>
                <a:tc>
                  <a:txBody>
                    <a:bodyPr/>
                    <a:lstStyle/>
                    <a:p>
                      <a:pPr rtl="0" fontAlgn="ctr"/>
                      <a:r>
                        <a:rPr lang="en-IN" sz="1000" b="0">
                          <a:solidFill>
                            <a:srgbClr val="434343"/>
                          </a:solidFill>
                          <a:effectLst/>
                          <a:latin typeface="Open Sans SemiBold" panose="020F0502020204030204" pitchFamily="34" charset="0"/>
                          <a:ea typeface="Open Sans SemiBold" panose="020F0502020204030204" pitchFamily="34" charset="0"/>
                          <a:cs typeface="Open Sans SemiBold" panose="020F0502020204030204" pitchFamily="34" charset="0"/>
                        </a:rPr>
                        <a:t>Data heterogeneity, Model scalability, Explainable AI</a:t>
                      </a:r>
                    </a:p>
                  </a:txBody>
                  <a:tcPr marL="29521" marR="29521" marT="7380" marB="7380" anchor="ctr">
                    <a:lnL w="9525" cap="flat" cmpd="sng" algn="ctr">
                      <a:solidFill>
                        <a:srgbClr val="CCCCCC"/>
                      </a:solidFill>
                      <a:prstDash val="solid"/>
                      <a:round/>
                      <a:headEnd type="none" w="med" len="med"/>
                      <a:tailEnd type="none" w="med" len="med"/>
                    </a:lnL>
                    <a:lnR w="9525" cap="flat" cmpd="sng" algn="ctr">
                      <a:solidFill>
                        <a:srgbClr val="284E3F"/>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8F9FA"/>
                    </a:solidFill>
                  </a:tcPr>
                </a:tc>
                <a:extLst>
                  <a:ext uri="{0D108BD9-81ED-4DB2-BD59-A6C34878D82A}">
                    <a16:rowId xmlns:a16="http://schemas.microsoft.com/office/drawing/2014/main" val="490339394"/>
                  </a:ext>
                </a:extLst>
              </a:tr>
              <a:tr h="373870">
                <a:tc>
                  <a:txBody>
                    <a:bodyPr/>
                    <a:lstStyle/>
                    <a:p>
                      <a:pPr rtl="0" fontAlgn="ctr"/>
                      <a:r>
                        <a:rPr lang="en-IN" sz="1000" b="0">
                          <a:solidFill>
                            <a:srgbClr val="434343"/>
                          </a:solidFill>
                          <a:effectLst/>
                          <a:latin typeface="Open Sans SemiBold" panose="020F0502020204030204" pitchFamily="34" charset="0"/>
                          <a:ea typeface="Open Sans SemiBold" panose="020F0502020204030204" pitchFamily="34" charset="0"/>
                          <a:cs typeface="Open Sans SemiBold" panose="020F0502020204030204" pitchFamily="34" charset="0"/>
                        </a:rPr>
                        <a:t>Technology Adoption</a:t>
                      </a:r>
                    </a:p>
                  </a:txBody>
                  <a:tcPr marL="29521" marR="29521" marT="7380" marB="7380" anchor="ctr">
                    <a:lnL w="9525" cap="flat" cmpd="sng" algn="ctr">
                      <a:solidFill>
                        <a:srgbClr val="284E3F"/>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ctr"/>
                      <a:r>
                        <a:rPr lang="en-IN" sz="1000" b="0">
                          <a:solidFill>
                            <a:srgbClr val="434343"/>
                          </a:solidFill>
                          <a:effectLst/>
                          <a:latin typeface="Open Sans SemiBold" panose="020F0502020204030204" pitchFamily="34" charset="0"/>
                          <a:ea typeface="Open Sans SemiBold" panose="020F0502020204030204" pitchFamily="34" charset="0"/>
                          <a:cs typeface="Open Sans SemiBold" panose="020F0502020204030204" pitchFamily="34" charset="0"/>
                        </a:rPr>
                        <a:t>Quantitative surveys, Hybrid models, Machine learning</a:t>
                      </a:r>
                    </a:p>
                  </a:txBody>
                  <a:tcPr marL="29521" marR="29521" marT="7380" marB="738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ctr"/>
                      <a:r>
                        <a:rPr lang="en-IN" sz="1000" b="0">
                          <a:solidFill>
                            <a:srgbClr val="434343"/>
                          </a:solidFill>
                          <a:effectLst/>
                          <a:latin typeface="Open Sans SemiBold" panose="020F0502020204030204" pitchFamily="34" charset="0"/>
                          <a:ea typeface="Open Sans SemiBold" panose="020F0502020204030204" pitchFamily="34" charset="0"/>
                          <a:cs typeface="Open Sans SemiBold" panose="020F0502020204030204" pitchFamily="34" charset="0"/>
                        </a:rPr>
                        <a:t>Technology acceptance, User adoption</a:t>
                      </a:r>
                    </a:p>
                  </a:txBody>
                  <a:tcPr marL="29521" marR="29521" marT="7380" marB="738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ctr"/>
                      <a:r>
                        <a:rPr lang="en-IN" sz="1000" b="0">
                          <a:solidFill>
                            <a:srgbClr val="434343"/>
                          </a:solidFill>
                          <a:effectLst/>
                          <a:latin typeface="Open Sans SemiBold" panose="020F0502020204030204" pitchFamily="34" charset="0"/>
                          <a:ea typeface="Open Sans SemiBold" panose="020F0502020204030204" pitchFamily="34" charset="0"/>
                          <a:cs typeface="Open Sans SemiBold" panose="020F0502020204030204" pitchFamily="34" charset="0"/>
                        </a:rPr>
                        <a:t>Generational differences, Societal impacts, Ethical AI</a:t>
                      </a:r>
                    </a:p>
                  </a:txBody>
                  <a:tcPr marL="29521" marR="29521" marT="7380" marB="7380" anchor="ctr">
                    <a:lnL w="9525" cap="flat" cmpd="sng" algn="ctr">
                      <a:solidFill>
                        <a:srgbClr val="CCCCCC"/>
                      </a:solidFill>
                      <a:prstDash val="solid"/>
                      <a:round/>
                      <a:headEnd type="none" w="med" len="med"/>
                      <a:tailEnd type="none" w="med" len="med"/>
                    </a:lnL>
                    <a:lnR w="9525" cap="flat" cmpd="sng" algn="ctr">
                      <a:solidFill>
                        <a:srgbClr val="284E3F"/>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854514175"/>
                  </a:ext>
                </a:extLst>
              </a:tr>
              <a:tr h="373870">
                <a:tc>
                  <a:txBody>
                    <a:bodyPr/>
                    <a:lstStyle/>
                    <a:p>
                      <a:pPr rtl="0" fontAlgn="ctr"/>
                      <a:r>
                        <a:rPr lang="en-IN" sz="1000" b="0">
                          <a:solidFill>
                            <a:srgbClr val="434343"/>
                          </a:solidFill>
                          <a:effectLst/>
                          <a:latin typeface="Open Sans SemiBold" panose="020F0502020204030204" pitchFamily="34" charset="0"/>
                          <a:ea typeface="Open Sans SemiBold" panose="020F0502020204030204" pitchFamily="34" charset="0"/>
                          <a:cs typeface="Open Sans SemiBold" panose="020F0502020204030204" pitchFamily="34" charset="0"/>
                        </a:rPr>
                        <a:t>Bank Failure</a:t>
                      </a:r>
                    </a:p>
                  </a:txBody>
                  <a:tcPr marL="29521" marR="29521" marT="7380" marB="7380" anchor="ctr">
                    <a:lnL w="9525" cap="flat" cmpd="sng" algn="ctr">
                      <a:solidFill>
                        <a:srgbClr val="284E3F"/>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8F9FA"/>
                    </a:solidFill>
                  </a:tcPr>
                </a:tc>
                <a:tc>
                  <a:txBody>
                    <a:bodyPr/>
                    <a:lstStyle/>
                    <a:p>
                      <a:pPr rtl="0" fontAlgn="ctr"/>
                      <a:r>
                        <a:rPr lang="en-US" sz="1000" b="0">
                          <a:solidFill>
                            <a:srgbClr val="434343"/>
                          </a:solidFill>
                          <a:effectLst/>
                          <a:latin typeface="Open Sans SemiBold" panose="020F0502020204030204" pitchFamily="34" charset="0"/>
                          <a:ea typeface="Open Sans SemiBold" panose="020F0502020204030204" pitchFamily="34" charset="0"/>
                          <a:cs typeface="Open Sans SemiBold" panose="020F0502020204030204" pitchFamily="34" charset="0"/>
                        </a:rPr>
                        <a:t>Statistical models, Machine learning, Early warning systems</a:t>
                      </a:r>
                    </a:p>
                  </a:txBody>
                  <a:tcPr marL="29521" marR="29521" marT="7380" marB="738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8F9FA"/>
                    </a:solidFill>
                  </a:tcPr>
                </a:tc>
                <a:tc>
                  <a:txBody>
                    <a:bodyPr/>
                    <a:lstStyle/>
                    <a:p>
                      <a:pPr rtl="0" fontAlgn="ctr"/>
                      <a:r>
                        <a:rPr lang="en-IN" sz="1000" b="0">
                          <a:solidFill>
                            <a:srgbClr val="434343"/>
                          </a:solidFill>
                          <a:effectLst/>
                          <a:latin typeface="Open Sans SemiBold" panose="020F0502020204030204" pitchFamily="34" charset="0"/>
                          <a:ea typeface="Open Sans SemiBold" panose="020F0502020204030204" pitchFamily="34" charset="0"/>
                          <a:cs typeface="Open Sans SemiBold" panose="020F0502020204030204" pitchFamily="34" charset="0"/>
                        </a:rPr>
                        <a:t>Bank failure, Financial distress</a:t>
                      </a:r>
                    </a:p>
                  </a:txBody>
                  <a:tcPr marL="29521" marR="29521" marT="7380" marB="738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8F9FA"/>
                    </a:solidFill>
                  </a:tcPr>
                </a:tc>
                <a:tc>
                  <a:txBody>
                    <a:bodyPr/>
                    <a:lstStyle/>
                    <a:p>
                      <a:pPr rtl="0" fontAlgn="ctr"/>
                      <a:r>
                        <a:rPr lang="en-US" sz="1000" b="0">
                          <a:solidFill>
                            <a:srgbClr val="434343"/>
                          </a:solidFill>
                          <a:effectLst/>
                          <a:latin typeface="Open Sans SemiBold" panose="020F0502020204030204" pitchFamily="34" charset="0"/>
                          <a:ea typeface="Open Sans SemiBold" panose="020F0502020204030204" pitchFamily="34" charset="0"/>
                          <a:cs typeface="Open Sans SemiBold" panose="020F0502020204030204" pitchFamily="34" charset="0"/>
                        </a:rPr>
                        <a:t>Data imbalance, Model accuracy, Real-time prediction</a:t>
                      </a:r>
                    </a:p>
                  </a:txBody>
                  <a:tcPr marL="29521" marR="29521" marT="7380" marB="7380" anchor="ctr">
                    <a:lnL w="9525" cap="flat" cmpd="sng" algn="ctr">
                      <a:solidFill>
                        <a:srgbClr val="CCCCCC"/>
                      </a:solidFill>
                      <a:prstDash val="solid"/>
                      <a:round/>
                      <a:headEnd type="none" w="med" len="med"/>
                      <a:tailEnd type="none" w="med" len="med"/>
                    </a:lnL>
                    <a:lnR w="9525" cap="flat" cmpd="sng" algn="ctr">
                      <a:solidFill>
                        <a:srgbClr val="284E3F"/>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8F9FA"/>
                    </a:solidFill>
                  </a:tcPr>
                </a:tc>
                <a:extLst>
                  <a:ext uri="{0D108BD9-81ED-4DB2-BD59-A6C34878D82A}">
                    <a16:rowId xmlns:a16="http://schemas.microsoft.com/office/drawing/2014/main" val="3491518844"/>
                  </a:ext>
                </a:extLst>
              </a:tr>
              <a:tr h="373870">
                <a:tc>
                  <a:txBody>
                    <a:bodyPr/>
                    <a:lstStyle/>
                    <a:p>
                      <a:pPr rtl="0" fontAlgn="ctr"/>
                      <a:r>
                        <a:rPr lang="en-IN" sz="1000" b="0">
                          <a:solidFill>
                            <a:srgbClr val="434343"/>
                          </a:solidFill>
                          <a:effectLst/>
                          <a:latin typeface="Open Sans SemiBold" panose="020F0502020204030204" pitchFamily="34" charset="0"/>
                          <a:ea typeface="Open Sans SemiBold" panose="020F0502020204030204" pitchFamily="34" charset="0"/>
                          <a:cs typeface="Open Sans SemiBold" panose="020F0502020204030204" pitchFamily="34" charset="0"/>
                        </a:rPr>
                        <a:t>Fraud Detection</a:t>
                      </a:r>
                    </a:p>
                  </a:txBody>
                  <a:tcPr marL="29521" marR="29521" marT="7380" marB="7380" anchor="ctr">
                    <a:lnL w="9525" cap="flat" cmpd="sng" algn="ctr">
                      <a:solidFill>
                        <a:srgbClr val="284E3F"/>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ctr"/>
                      <a:r>
                        <a:rPr lang="en-US" sz="1000" b="0">
                          <a:solidFill>
                            <a:srgbClr val="434343"/>
                          </a:solidFill>
                          <a:effectLst/>
                          <a:latin typeface="Open Sans SemiBold" panose="020F0502020204030204" pitchFamily="34" charset="0"/>
                          <a:ea typeface="Open Sans SemiBold" panose="020F0502020204030204" pitchFamily="34" charset="0"/>
                          <a:cs typeface="Open Sans SemiBold" panose="020F0502020204030204" pitchFamily="34" charset="0"/>
                        </a:rPr>
                        <a:t>Imbalanced classification, Machine learning, Deep learning</a:t>
                      </a:r>
                    </a:p>
                  </a:txBody>
                  <a:tcPr marL="29521" marR="29521" marT="7380" marB="738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ctr"/>
                      <a:r>
                        <a:rPr lang="en-IN" sz="1000" b="0">
                          <a:solidFill>
                            <a:srgbClr val="434343"/>
                          </a:solidFill>
                          <a:effectLst/>
                          <a:latin typeface="Open Sans SemiBold" panose="020F0502020204030204" pitchFamily="34" charset="0"/>
                          <a:ea typeface="Open Sans SemiBold" panose="020F0502020204030204" pitchFamily="34" charset="0"/>
                          <a:cs typeface="Open Sans SemiBold" panose="020F0502020204030204" pitchFamily="34" charset="0"/>
                        </a:rPr>
                        <a:t>Fraud detection, Anti-money laundering</a:t>
                      </a:r>
                    </a:p>
                  </a:txBody>
                  <a:tcPr marL="29521" marR="29521" marT="7380" marB="738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ctr"/>
                      <a:r>
                        <a:rPr lang="en-US" sz="1000" b="0">
                          <a:solidFill>
                            <a:srgbClr val="434343"/>
                          </a:solidFill>
                          <a:effectLst/>
                          <a:latin typeface="Open Sans SemiBold" panose="020F0502020204030204" pitchFamily="34" charset="0"/>
                          <a:ea typeface="Open Sans SemiBold" panose="020F0502020204030204" pitchFamily="34" charset="0"/>
                          <a:cs typeface="Open Sans SemiBold" panose="020F0502020204030204" pitchFamily="34" charset="0"/>
                        </a:rPr>
                        <a:t>Dynamic fraud patterns, Ethical concerns, Real-time analytics</a:t>
                      </a:r>
                    </a:p>
                  </a:txBody>
                  <a:tcPr marL="29521" marR="29521" marT="7380" marB="7380" anchor="ctr">
                    <a:lnL w="9525" cap="flat" cmpd="sng" algn="ctr">
                      <a:solidFill>
                        <a:srgbClr val="CCCCCC"/>
                      </a:solidFill>
                      <a:prstDash val="solid"/>
                      <a:round/>
                      <a:headEnd type="none" w="med" len="med"/>
                      <a:tailEnd type="none" w="med" len="med"/>
                    </a:lnL>
                    <a:lnR w="9525" cap="flat" cmpd="sng" algn="ctr">
                      <a:solidFill>
                        <a:srgbClr val="284E3F"/>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993575530"/>
                  </a:ext>
                </a:extLst>
              </a:tr>
              <a:tr h="373870">
                <a:tc>
                  <a:txBody>
                    <a:bodyPr/>
                    <a:lstStyle/>
                    <a:p>
                      <a:pPr rtl="0" fontAlgn="ctr"/>
                      <a:r>
                        <a:rPr lang="en-IN" sz="1000" b="0">
                          <a:solidFill>
                            <a:srgbClr val="434343"/>
                          </a:solidFill>
                          <a:effectLst/>
                          <a:latin typeface="Open Sans SemiBold" panose="020F0502020204030204" pitchFamily="34" charset="0"/>
                          <a:ea typeface="Open Sans SemiBold" panose="020F0502020204030204" pitchFamily="34" charset="0"/>
                          <a:cs typeface="Open Sans SemiBold" panose="020F0502020204030204" pitchFamily="34" charset="0"/>
                        </a:rPr>
                        <a:t>Customer Service</a:t>
                      </a:r>
                    </a:p>
                  </a:txBody>
                  <a:tcPr marL="29521" marR="29521" marT="7380" marB="7380" anchor="ctr">
                    <a:lnL w="9525" cap="flat" cmpd="sng" algn="ctr">
                      <a:solidFill>
                        <a:srgbClr val="284E3F"/>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8F9FA"/>
                    </a:solidFill>
                  </a:tcPr>
                </a:tc>
                <a:tc>
                  <a:txBody>
                    <a:bodyPr/>
                    <a:lstStyle/>
                    <a:p>
                      <a:pPr rtl="0" fontAlgn="ctr"/>
                      <a:r>
                        <a:rPr lang="en-US" sz="1000" b="0">
                          <a:solidFill>
                            <a:srgbClr val="434343"/>
                          </a:solidFill>
                          <a:effectLst/>
                          <a:latin typeface="Open Sans SemiBold" panose="020F0502020204030204" pitchFamily="34" charset="0"/>
                          <a:ea typeface="Open Sans SemiBold" panose="020F0502020204030204" pitchFamily="34" charset="0"/>
                          <a:cs typeface="Open Sans SemiBold" panose="020F0502020204030204" pitchFamily="34" charset="0"/>
                        </a:rPr>
                        <a:t>AI, Case-based reasoning, Machine learning</a:t>
                      </a:r>
                    </a:p>
                  </a:txBody>
                  <a:tcPr marL="29521" marR="29521" marT="7380" marB="738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8F9FA"/>
                    </a:solidFill>
                  </a:tcPr>
                </a:tc>
                <a:tc>
                  <a:txBody>
                    <a:bodyPr/>
                    <a:lstStyle/>
                    <a:p>
                      <a:pPr rtl="0" fontAlgn="ctr"/>
                      <a:r>
                        <a:rPr lang="en-IN" sz="1000" b="0">
                          <a:solidFill>
                            <a:srgbClr val="434343"/>
                          </a:solidFill>
                          <a:effectLst/>
                          <a:latin typeface="Open Sans SemiBold" panose="020F0502020204030204" pitchFamily="34" charset="0"/>
                          <a:ea typeface="Open Sans SemiBold" panose="020F0502020204030204" pitchFamily="34" charset="0"/>
                          <a:cs typeface="Open Sans SemiBold" panose="020F0502020204030204" pitchFamily="34" charset="0"/>
                        </a:rPr>
                        <a:t>Customer satisfaction, Service efficiency</a:t>
                      </a:r>
                    </a:p>
                  </a:txBody>
                  <a:tcPr marL="29521" marR="29521" marT="7380" marB="738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8F9FA"/>
                    </a:solidFill>
                  </a:tcPr>
                </a:tc>
                <a:tc>
                  <a:txBody>
                    <a:bodyPr/>
                    <a:lstStyle/>
                    <a:p>
                      <a:pPr rtl="0" fontAlgn="ctr"/>
                      <a:r>
                        <a:rPr lang="en-US" sz="1000" b="0">
                          <a:solidFill>
                            <a:srgbClr val="434343"/>
                          </a:solidFill>
                          <a:effectLst/>
                          <a:latin typeface="Open Sans SemiBold" panose="020F0502020204030204" pitchFamily="34" charset="0"/>
                          <a:ea typeface="Open Sans SemiBold" panose="020F0502020204030204" pitchFamily="34" charset="0"/>
                          <a:cs typeface="Open Sans SemiBold" panose="020F0502020204030204" pitchFamily="34" charset="0"/>
                        </a:rPr>
                        <a:t>Ethical AI, Legacy systems, Human-centric service</a:t>
                      </a:r>
                    </a:p>
                  </a:txBody>
                  <a:tcPr marL="29521" marR="29521" marT="7380" marB="7380" anchor="ctr">
                    <a:lnL w="9525" cap="flat" cmpd="sng" algn="ctr">
                      <a:solidFill>
                        <a:srgbClr val="CCCCCC"/>
                      </a:solidFill>
                      <a:prstDash val="solid"/>
                      <a:round/>
                      <a:headEnd type="none" w="med" len="med"/>
                      <a:tailEnd type="none" w="med" len="med"/>
                    </a:lnL>
                    <a:lnR w="9525" cap="flat" cmpd="sng" algn="ctr">
                      <a:solidFill>
                        <a:srgbClr val="284E3F"/>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8F9FA"/>
                    </a:solidFill>
                  </a:tcPr>
                </a:tc>
                <a:extLst>
                  <a:ext uri="{0D108BD9-81ED-4DB2-BD59-A6C34878D82A}">
                    <a16:rowId xmlns:a16="http://schemas.microsoft.com/office/drawing/2014/main" val="1501200994"/>
                  </a:ext>
                </a:extLst>
              </a:tr>
              <a:tr h="254741">
                <a:tc>
                  <a:txBody>
                    <a:bodyPr/>
                    <a:lstStyle/>
                    <a:p>
                      <a:pPr rtl="0" fontAlgn="ctr"/>
                      <a:r>
                        <a:rPr lang="en-IN" sz="1000" b="0">
                          <a:solidFill>
                            <a:srgbClr val="434343"/>
                          </a:solidFill>
                          <a:effectLst/>
                          <a:latin typeface="Open Sans SemiBold" panose="020F0502020204030204" pitchFamily="34" charset="0"/>
                          <a:ea typeface="Open Sans SemiBold" panose="020F0502020204030204" pitchFamily="34" charset="0"/>
                          <a:cs typeface="Open Sans SemiBold" panose="020F0502020204030204" pitchFamily="34" charset="0"/>
                        </a:rPr>
                        <a:t>Credit Scoring</a:t>
                      </a:r>
                    </a:p>
                  </a:txBody>
                  <a:tcPr marL="29521" marR="29521" marT="7380" marB="7380" anchor="ctr">
                    <a:lnL w="9525" cap="flat" cmpd="sng" algn="ctr">
                      <a:solidFill>
                        <a:srgbClr val="284E3F"/>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ctr"/>
                      <a:r>
                        <a:rPr lang="en-IN" sz="1000" b="0">
                          <a:solidFill>
                            <a:srgbClr val="434343"/>
                          </a:solidFill>
                          <a:effectLst/>
                          <a:latin typeface="Open Sans SemiBold" panose="020F0502020204030204" pitchFamily="34" charset="0"/>
                          <a:ea typeface="Open Sans SemiBold" panose="020F0502020204030204" pitchFamily="34" charset="0"/>
                          <a:cs typeface="Open Sans SemiBold" panose="020F0502020204030204" pitchFamily="34" charset="0"/>
                        </a:rPr>
                        <a:t>Machine learning, Explainable AI</a:t>
                      </a:r>
                    </a:p>
                  </a:txBody>
                  <a:tcPr marL="29521" marR="29521" marT="7380" marB="738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ctr"/>
                      <a:r>
                        <a:rPr lang="en-IN" sz="1000" b="0">
                          <a:solidFill>
                            <a:srgbClr val="434343"/>
                          </a:solidFill>
                          <a:effectLst/>
                          <a:latin typeface="Open Sans SemiBold" panose="020F0502020204030204" pitchFamily="34" charset="0"/>
                          <a:ea typeface="Open Sans SemiBold" panose="020F0502020204030204" pitchFamily="34" charset="0"/>
                          <a:cs typeface="Open Sans SemiBold" panose="020F0502020204030204" pitchFamily="34" charset="0"/>
                        </a:rPr>
                        <a:t>Credit score, Default prediction</a:t>
                      </a:r>
                    </a:p>
                  </a:txBody>
                  <a:tcPr marL="29521" marR="29521" marT="7380" marB="738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ctr"/>
                      <a:r>
                        <a:rPr lang="en-IN" sz="1000" b="0">
                          <a:solidFill>
                            <a:srgbClr val="434343"/>
                          </a:solidFill>
                          <a:effectLst/>
                          <a:latin typeface="Open Sans SemiBold" panose="020F0502020204030204" pitchFamily="34" charset="0"/>
                          <a:ea typeface="Open Sans SemiBold" panose="020F0502020204030204" pitchFamily="34" charset="0"/>
                          <a:cs typeface="Open Sans SemiBold" panose="020F0502020204030204" pitchFamily="34" charset="0"/>
                        </a:rPr>
                        <a:t>Dataset imbalance, Model interpretability, Fairness</a:t>
                      </a:r>
                    </a:p>
                  </a:txBody>
                  <a:tcPr marL="29521" marR="29521" marT="7380" marB="7380" anchor="ctr">
                    <a:lnL w="9525" cap="flat" cmpd="sng" algn="ctr">
                      <a:solidFill>
                        <a:srgbClr val="CCCCCC"/>
                      </a:solidFill>
                      <a:prstDash val="solid"/>
                      <a:round/>
                      <a:headEnd type="none" w="med" len="med"/>
                      <a:tailEnd type="none" w="med" len="med"/>
                    </a:lnL>
                    <a:lnR w="9525" cap="flat" cmpd="sng" algn="ctr">
                      <a:solidFill>
                        <a:srgbClr val="284E3F"/>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005817670"/>
                  </a:ext>
                </a:extLst>
              </a:tr>
              <a:tr h="254741">
                <a:tc>
                  <a:txBody>
                    <a:bodyPr/>
                    <a:lstStyle/>
                    <a:p>
                      <a:pPr rtl="0" fontAlgn="ctr"/>
                      <a:r>
                        <a:rPr lang="en-IN" sz="1000" b="0">
                          <a:solidFill>
                            <a:srgbClr val="434343"/>
                          </a:solidFill>
                          <a:effectLst/>
                          <a:latin typeface="Open Sans SemiBold" panose="020F0502020204030204" pitchFamily="34" charset="0"/>
                          <a:ea typeface="Open Sans SemiBold" panose="020F0502020204030204" pitchFamily="34" charset="0"/>
                          <a:cs typeface="Open Sans SemiBold" panose="020F0502020204030204" pitchFamily="34" charset="0"/>
                        </a:rPr>
                        <a:t>Cybersecurity</a:t>
                      </a:r>
                    </a:p>
                  </a:txBody>
                  <a:tcPr marL="29521" marR="29521" marT="7380" marB="7380" anchor="ctr">
                    <a:lnL w="9525" cap="flat" cmpd="sng" algn="ctr">
                      <a:solidFill>
                        <a:srgbClr val="284E3F"/>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8F9FA"/>
                    </a:solidFill>
                  </a:tcPr>
                </a:tc>
                <a:tc>
                  <a:txBody>
                    <a:bodyPr/>
                    <a:lstStyle/>
                    <a:p>
                      <a:pPr rtl="0" fontAlgn="ctr"/>
                      <a:r>
                        <a:rPr lang="en-IN" sz="1000" b="0">
                          <a:solidFill>
                            <a:srgbClr val="434343"/>
                          </a:solidFill>
                          <a:effectLst/>
                          <a:latin typeface="Open Sans SemiBold" panose="020F0502020204030204" pitchFamily="34" charset="0"/>
                          <a:ea typeface="Open Sans SemiBold" panose="020F0502020204030204" pitchFamily="34" charset="0"/>
                          <a:cs typeface="Open Sans SemiBold" panose="020F0502020204030204" pitchFamily="34" charset="0"/>
                        </a:rPr>
                        <a:t>Behavioral analysis, Machine learning</a:t>
                      </a:r>
                    </a:p>
                  </a:txBody>
                  <a:tcPr marL="29521" marR="29521" marT="7380" marB="738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8F9FA"/>
                    </a:solidFill>
                  </a:tcPr>
                </a:tc>
                <a:tc>
                  <a:txBody>
                    <a:bodyPr/>
                    <a:lstStyle/>
                    <a:p>
                      <a:pPr rtl="0" fontAlgn="ctr"/>
                      <a:r>
                        <a:rPr lang="en-IN" sz="1000" b="0">
                          <a:solidFill>
                            <a:srgbClr val="434343"/>
                          </a:solidFill>
                          <a:effectLst/>
                          <a:latin typeface="Open Sans SemiBold" panose="020F0502020204030204" pitchFamily="34" charset="0"/>
                          <a:ea typeface="Open Sans SemiBold" panose="020F0502020204030204" pitchFamily="34" charset="0"/>
                          <a:cs typeface="Open Sans SemiBold" panose="020F0502020204030204" pitchFamily="34" charset="0"/>
                        </a:rPr>
                        <a:t>Threat detection, Fraud prevention</a:t>
                      </a:r>
                    </a:p>
                  </a:txBody>
                  <a:tcPr marL="29521" marR="29521" marT="7380" marB="738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8F9FA"/>
                    </a:solidFill>
                  </a:tcPr>
                </a:tc>
                <a:tc>
                  <a:txBody>
                    <a:bodyPr/>
                    <a:lstStyle/>
                    <a:p>
                      <a:pPr rtl="0" fontAlgn="ctr"/>
                      <a:r>
                        <a:rPr lang="en-US" sz="1000" b="0">
                          <a:solidFill>
                            <a:srgbClr val="434343"/>
                          </a:solidFill>
                          <a:effectLst/>
                          <a:latin typeface="Open Sans SemiBold" panose="020F0502020204030204" pitchFamily="34" charset="0"/>
                          <a:ea typeface="Open Sans SemiBold" panose="020F0502020204030204" pitchFamily="34" charset="0"/>
                          <a:cs typeface="Open Sans SemiBold" panose="020F0502020204030204" pitchFamily="34" charset="0"/>
                        </a:rPr>
                        <a:t>Insider threats, Ethical practices, Sustainability</a:t>
                      </a:r>
                    </a:p>
                  </a:txBody>
                  <a:tcPr marL="29521" marR="29521" marT="7380" marB="7380" anchor="ctr">
                    <a:lnL w="9525" cap="flat" cmpd="sng" algn="ctr">
                      <a:solidFill>
                        <a:srgbClr val="CCCCCC"/>
                      </a:solidFill>
                      <a:prstDash val="solid"/>
                      <a:round/>
                      <a:headEnd type="none" w="med" len="med"/>
                      <a:tailEnd type="none" w="med" len="med"/>
                    </a:lnL>
                    <a:lnR w="9525" cap="flat" cmpd="sng" algn="ctr">
                      <a:solidFill>
                        <a:srgbClr val="284E3F"/>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8F9FA"/>
                    </a:solidFill>
                  </a:tcPr>
                </a:tc>
                <a:extLst>
                  <a:ext uri="{0D108BD9-81ED-4DB2-BD59-A6C34878D82A}">
                    <a16:rowId xmlns:a16="http://schemas.microsoft.com/office/drawing/2014/main" val="1940691496"/>
                  </a:ext>
                </a:extLst>
              </a:tr>
              <a:tr h="373870">
                <a:tc>
                  <a:txBody>
                    <a:bodyPr/>
                    <a:lstStyle/>
                    <a:p>
                      <a:pPr rtl="0" fontAlgn="ctr"/>
                      <a:r>
                        <a:rPr lang="en-IN" sz="1000" b="0">
                          <a:solidFill>
                            <a:srgbClr val="434343"/>
                          </a:solidFill>
                          <a:effectLst/>
                          <a:latin typeface="Open Sans SemiBold" panose="020F0502020204030204" pitchFamily="34" charset="0"/>
                          <a:ea typeface="Open Sans SemiBold" panose="020F0502020204030204" pitchFamily="34" charset="0"/>
                          <a:cs typeface="Open Sans SemiBold" panose="020F0502020204030204" pitchFamily="34" charset="0"/>
                        </a:rPr>
                        <a:t>Bank Performance</a:t>
                      </a:r>
                    </a:p>
                  </a:txBody>
                  <a:tcPr marL="29521" marR="29521" marT="7380" marB="7380" anchor="ctr">
                    <a:lnL w="9525" cap="flat" cmpd="sng" algn="ctr">
                      <a:solidFill>
                        <a:srgbClr val="284E3F"/>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ctr"/>
                      <a:r>
                        <a:rPr lang="en-IN" sz="1000" b="0">
                          <a:solidFill>
                            <a:srgbClr val="434343"/>
                          </a:solidFill>
                          <a:effectLst/>
                          <a:latin typeface="Open Sans SemiBold" panose="020F0502020204030204" pitchFamily="34" charset="0"/>
                          <a:ea typeface="Open Sans SemiBold" panose="020F0502020204030204" pitchFamily="34" charset="0"/>
                          <a:cs typeface="Open Sans SemiBold" panose="020F0502020204030204" pitchFamily="34" charset="0"/>
                        </a:rPr>
                        <a:t>Data analytics, Machine learning</a:t>
                      </a:r>
                    </a:p>
                  </a:txBody>
                  <a:tcPr marL="29521" marR="29521" marT="7380" marB="738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ctr"/>
                      <a:r>
                        <a:rPr lang="en-IN" sz="1000" b="0" dirty="0">
                          <a:solidFill>
                            <a:srgbClr val="434343"/>
                          </a:solidFill>
                          <a:effectLst/>
                          <a:latin typeface="Open Sans SemiBold" panose="020F0502020204030204" pitchFamily="34" charset="0"/>
                          <a:ea typeface="Open Sans SemiBold" panose="020F0502020204030204" pitchFamily="34" charset="0"/>
                          <a:cs typeface="Open Sans SemiBold" panose="020F0502020204030204" pitchFamily="34" charset="0"/>
                        </a:rPr>
                        <a:t>Bank efficiency, Profitability</a:t>
                      </a:r>
                    </a:p>
                  </a:txBody>
                  <a:tcPr marL="29521" marR="29521" marT="7380" marB="738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ctr"/>
                      <a:r>
                        <a:rPr lang="en-US" sz="1000" b="0">
                          <a:solidFill>
                            <a:srgbClr val="434343"/>
                          </a:solidFill>
                          <a:effectLst/>
                          <a:latin typeface="Open Sans SemiBold" panose="020F0502020204030204" pitchFamily="34" charset="0"/>
                          <a:ea typeface="Open Sans SemiBold" panose="020F0502020204030204" pitchFamily="34" charset="0"/>
                          <a:cs typeface="Open Sans SemiBold" panose="020F0502020204030204" pitchFamily="34" charset="0"/>
                        </a:rPr>
                        <a:t>Data quality, Analytics talent, Regulatory conditions</a:t>
                      </a:r>
                    </a:p>
                  </a:txBody>
                  <a:tcPr marL="29521" marR="29521" marT="7380" marB="7380" anchor="ctr">
                    <a:lnL w="9525" cap="flat" cmpd="sng" algn="ctr">
                      <a:solidFill>
                        <a:srgbClr val="CCCCCC"/>
                      </a:solidFill>
                      <a:prstDash val="solid"/>
                      <a:round/>
                      <a:headEnd type="none" w="med" len="med"/>
                      <a:tailEnd type="none" w="med" len="med"/>
                    </a:lnL>
                    <a:lnR w="9525" cap="flat" cmpd="sng" algn="ctr">
                      <a:solidFill>
                        <a:srgbClr val="284E3F"/>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715803795"/>
                  </a:ext>
                </a:extLst>
              </a:tr>
              <a:tr h="373870">
                <a:tc>
                  <a:txBody>
                    <a:bodyPr/>
                    <a:lstStyle/>
                    <a:p>
                      <a:pPr rtl="0" fontAlgn="ctr"/>
                      <a:r>
                        <a:rPr lang="en-IN" sz="1000" b="0">
                          <a:solidFill>
                            <a:srgbClr val="434343"/>
                          </a:solidFill>
                          <a:effectLst/>
                          <a:latin typeface="Open Sans SemiBold" panose="020F0502020204030204" pitchFamily="34" charset="0"/>
                          <a:ea typeface="Open Sans SemiBold" panose="020F0502020204030204" pitchFamily="34" charset="0"/>
                          <a:cs typeface="Open Sans SemiBold" panose="020F0502020204030204" pitchFamily="34" charset="0"/>
                        </a:rPr>
                        <a:t>Liquidity Risk</a:t>
                      </a:r>
                    </a:p>
                  </a:txBody>
                  <a:tcPr marL="29521" marR="29521" marT="7380" marB="7380" anchor="ctr">
                    <a:lnL w="9525" cap="flat" cmpd="sng" algn="ctr">
                      <a:solidFill>
                        <a:srgbClr val="284E3F"/>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8F9FA"/>
                    </a:solidFill>
                  </a:tcPr>
                </a:tc>
                <a:tc>
                  <a:txBody>
                    <a:bodyPr/>
                    <a:lstStyle/>
                    <a:p>
                      <a:pPr rtl="0" fontAlgn="ctr"/>
                      <a:r>
                        <a:rPr lang="en-IN" sz="1000" b="0">
                          <a:solidFill>
                            <a:srgbClr val="434343"/>
                          </a:solidFill>
                          <a:effectLst/>
                          <a:latin typeface="Open Sans SemiBold" panose="020F0502020204030204" pitchFamily="34" charset="0"/>
                          <a:ea typeface="Open Sans SemiBold" panose="020F0502020204030204" pitchFamily="34" charset="0"/>
                          <a:cs typeface="Open Sans SemiBold" panose="020F0502020204030204" pitchFamily="34" charset="0"/>
                        </a:rPr>
                        <a:t>ANNs, BNs, Ensemble models</a:t>
                      </a:r>
                    </a:p>
                  </a:txBody>
                  <a:tcPr marL="29521" marR="29521" marT="7380" marB="738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8F9FA"/>
                    </a:solidFill>
                  </a:tcPr>
                </a:tc>
                <a:tc>
                  <a:txBody>
                    <a:bodyPr/>
                    <a:lstStyle/>
                    <a:p>
                      <a:pPr rtl="0" fontAlgn="ctr"/>
                      <a:r>
                        <a:rPr lang="en-US" sz="1000" b="0">
                          <a:solidFill>
                            <a:srgbClr val="434343"/>
                          </a:solidFill>
                          <a:effectLst/>
                          <a:latin typeface="Open Sans SemiBold" panose="020F0502020204030204" pitchFamily="34" charset="0"/>
                          <a:ea typeface="Open Sans SemiBold" panose="020F0502020204030204" pitchFamily="34" charset="0"/>
                          <a:cs typeface="Open Sans SemiBold" panose="020F0502020204030204" pitchFamily="34" charset="0"/>
                        </a:rPr>
                        <a:t>Liquidity risk, Early warning systems</a:t>
                      </a:r>
                    </a:p>
                  </a:txBody>
                  <a:tcPr marL="29521" marR="29521" marT="7380" marB="738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8F9FA"/>
                    </a:solidFill>
                  </a:tcPr>
                </a:tc>
                <a:tc>
                  <a:txBody>
                    <a:bodyPr/>
                    <a:lstStyle/>
                    <a:p>
                      <a:pPr rtl="0" fontAlgn="ctr"/>
                      <a:r>
                        <a:rPr lang="en-IN" sz="1000" b="0">
                          <a:solidFill>
                            <a:srgbClr val="434343"/>
                          </a:solidFill>
                          <a:effectLst/>
                          <a:latin typeface="Open Sans SemiBold" panose="020F0502020204030204" pitchFamily="34" charset="0"/>
                          <a:ea typeface="Open Sans SemiBold" panose="020F0502020204030204" pitchFamily="34" charset="0"/>
                          <a:cs typeface="Open Sans SemiBold" panose="020F0502020204030204" pitchFamily="34" charset="0"/>
                        </a:rPr>
                        <a:t>Cultural considerations, Dynamic risk, Model interpretability</a:t>
                      </a:r>
                    </a:p>
                  </a:txBody>
                  <a:tcPr marL="29521" marR="29521" marT="7380" marB="7380" anchor="ctr">
                    <a:lnL w="9525" cap="flat" cmpd="sng" algn="ctr">
                      <a:solidFill>
                        <a:srgbClr val="CCCCCC"/>
                      </a:solidFill>
                      <a:prstDash val="solid"/>
                      <a:round/>
                      <a:headEnd type="none" w="med" len="med"/>
                      <a:tailEnd type="none" w="med" len="med"/>
                    </a:lnL>
                    <a:lnR w="9525" cap="flat" cmpd="sng" algn="ctr">
                      <a:solidFill>
                        <a:srgbClr val="284E3F"/>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8F9FA"/>
                    </a:solidFill>
                  </a:tcPr>
                </a:tc>
                <a:extLst>
                  <a:ext uri="{0D108BD9-81ED-4DB2-BD59-A6C34878D82A}">
                    <a16:rowId xmlns:a16="http://schemas.microsoft.com/office/drawing/2014/main" val="2687659499"/>
                  </a:ext>
                </a:extLst>
              </a:tr>
              <a:tr h="373870">
                <a:tc>
                  <a:txBody>
                    <a:bodyPr/>
                    <a:lstStyle/>
                    <a:p>
                      <a:pPr rtl="0" fontAlgn="ctr"/>
                      <a:r>
                        <a:rPr lang="en-IN" sz="1000" b="0">
                          <a:solidFill>
                            <a:srgbClr val="434343"/>
                          </a:solidFill>
                          <a:effectLst/>
                          <a:latin typeface="Open Sans SemiBold" panose="020F0502020204030204" pitchFamily="34" charset="0"/>
                          <a:ea typeface="Open Sans SemiBold" panose="020F0502020204030204" pitchFamily="34" charset="0"/>
                          <a:cs typeface="Open Sans SemiBold" panose="020F0502020204030204" pitchFamily="34" charset="0"/>
                        </a:rPr>
                        <a:t>Market Forecasting</a:t>
                      </a:r>
                    </a:p>
                  </a:txBody>
                  <a:tcPr marL="29521" marR="29521" marT="7380" marB="7380" anchor="ctr">
                    <a:lnL w="9525" cap="flat" cmpd="sng" algn="ctr">
                      <a:solidFill>
                        <a:srgbClr val="284E3F"/>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ctr"/>
                      <a:r>
                        <a:rPr lang="en-IN" sz="1000" b="0">
                          <a:solidFill>
                            <a:srgbClr val="434343"/>
                          </a:solidFill>
                          <a:effectLst/>
                          <a:latin typeface="Open Sans SemiBold" panose="020F0502020204030204" pitchFamily="34" charset="0"/>
                          <a:ea typeface="Open Sans SemiBold" panose="020F0502020204030204" pitchFamily="34" charset="0"/>
                          <a:cs typeface="Open Sans SemiBold" panose="020F0502020204030204" pitchFamily="34" charset="0"/>
                        </a:rPr>
                        <a:t>Hybrid models, Machine learning</a:t>
                      </a:r>
                    </a:p>
                  </a:txBody>
                  <a:tcPr marL="29521" marR="29521" marT="7380" marB="738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ctr"/>
                      <a:r>
                        <a:rPr lang="en-IN" sz="1000" b="0">
                          <a:solidFill>
                            <a:srgbClr val="434343"/>
                          </a:solidFill>
                          <a:effectLst/>
                          <a:latin typeface="Open Sans SemiBold" panose="020F0502020204030204" pitchFamily="34" charset="0"/>
                          <a:ea typeface="Open Sans SemiBold" panose="020F0502020204030204" pitchFamily="34" charset="0"/>
                          <a:cs typeface="Open Sans SemiBold" panose="020F0502020204030204" pitchFamily="34" charset="0"/>
                        </a:rPr>
                        <a:t>Transaction forecasting, Cash demand</a:t>
                      </a:r>
                    </a:p>
                  </a:txBody>
                  <a:tcPr marL="29521" marR="29521" marT="7380" marB="738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ctr"/>
                      <a:r>
                        <a:rPr lang="en-US" sz="1000" b="0">
                          <a:solidFill>
                            <a:srgbClr val="434343"/>
                          </a:solidFill>
                          <a:effectLst/>
                          <a:latin typeface="Open Sans SemiBold" panose="020F0502020204030204" pitchFamily="34" charset="0"/>
                          <a:ea typeface="Open Sans SemiBold" panose="020F0502020204030204" pitchFamily="34" charset="0"/>
                          <a:cs typeface="Open Sans SemiBold" panose="020F0502020204030204" pitchFamily="34" charset="0"/>
                        </a:rPr>
                        <a:t>Model accuracy, Data heterogeneity, Feature extraction</a:t>
                      </a:r>
                    </a:p>
                  </a:txBody>
                  <a:tcPr marL="29521" marR="29521" marT="7380" marB="7380" anchor="ctr">
                    <a:lnL w="9525" cap="flat" cmpd="sng" algn="ctr">
                      <a:solidFill>
                        <a:srgbClr val="CCCCCC"/>
                      </a:solidFill>
                      <a:prstDash val="solid"/>
                      <a:round/>
                      <a:headEnd type="none" w="med" len="med"/>
                      <a:tailEnd type="none" w="med" len="med"/>
                    </a:lnL>
                    <a:lnR w="9525" cap="flat" cmpd="sng" algn="ctr">
                      <a:solidFill>
                        <a:srgbClr val="284E3F"/>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416073400"/>
                  </a:ext>
                </a:extLst>
              </a:tr>
              <a:tr h="373870">
                <a:tc>
                  <a:txBody>
                    <a:bodyPr/>
                    <a:lstStyle/>
                    <a:p>
                      <a:pPr rtl="0" fontAlgn="ctr"/>
                      <a:r>
                        <a:rPr lang="en-IN" sz="1000" b="0">
                          <a:solidFill>
                            <a:srgbClr val="434343"/>
                          </a:solidFill>
                          <a:effectLst/>
                          <a:latin typeface="Open Sans SemiBold" panose="020F0502020204030204" pitchFamily="34" charset="0"/>
                          <a:ea typeface="Open Sans SemiBold" panose="020F0502020204030204" pitchFamily="34" charset="0"/>
                          <a:cs typeface="Open Sans SemiBold" panose="020F0502020204030204" pitchFamily="34" charset="0"/>
                        </a:rPr>
                        <a:t>Operational Risk</a:t>
                      </a:r>
                    </a:p>
                  </a:txBody>
                  <a:tcPr marL="29521" marR="29521" marT="7380" marB="7380" anchor="ctr">
                    <a:lnL w="9525" cap="flat" cmpd="sng" algn="ctr">
                      <a:solidFill>
                        <a:srgbClr val="284E3F"/>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8F9FA"/>
                    </a:solidFill>
                  </a:tcPr>
                </a:tc>
                <a:tc>
                  <a:txBody>
                    <a:bodyPr/>
                    <a:lstStyle/>
                    <a:p>
                      <a:pPr rtl="0" fontAlgn="ctr"/>
                      <a:r>
                        <a:rPr lang="en-IN" sz="1000" b="0">
                          <a:solidFill>
                            <a:srgbClr val="434343"/>
                          </a:solidFill>
                          <a:effectLst/>
                          <a:latin typeface="Open Sans SemiBold" panose="020F0502020204030204" pitchFamily="34" charset="0"/>
                          <a:ea typeface="Open Sans SemiBold" panose="020F0502020204030204" pitchFamily="34" charset="0"/>
                          <a:cs typeface="Open Sans SemiBold" panose="020F0502020204030204" pitchFamily="34" charset="0"/>
                        </a:rPr>
                        <a:t>AI/ML, Bayesian networks</a:t>
                      </a:r>
                    </a:p>
                  </a:txBody>
                  <a:tcPr marL="29521" marR="29521" marT="7380" marB="738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8F9FA"/>
                    </a:solidFill>
                  </a:tcPr>
                </a:tc>
                <a:tc>
                  <a:txBody>
                    <a:bodyPr/>
                    <a:lstStyle/>
                    <a:p>
                      <a:pPr rtl="0" fontAlgn="ctr"/>
                      <a:r>
                        <a:rPr lang="en-IN" sz="1000" b="0">
                          <a:solidFill>
                            <a:srgbClr val="434343"/>
                          </a:solidFill>
                          <a:effectLst/>
                          <a:latin typeface="Open Sans SemiBold" panose="020F0502020204030204" pitchFamily="34" charset="0"/>
                          <a:ea typeface="Open Sans SemiBold" panose="020F0502020204030204" pitchFamily="34" charset="0"/>
                          <a:cs typeface="Open Sans SemiBold" panose="020F0502020204030204" pitchFamily="34" charset="0"/>
                        </a:rPr>
                        <a:t>Operational risk, Risk events</a:t>
                      </a:r>
                    </a:p>
                  </a:txBody>
                  <a:tcPr marL="29521" marR="29521" marT="7380" marB="738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8F9FA"/>
                    </a:solidFill>
                  </a:tcPr>
                </a:tc>
                <a:tc>
                  <a:txBody>
                    <a:bodyPr/>
                    <a:lstStyle/>
                    <a:p>
                      <a:pPr rtl="0" fontAlgn="ctr"/>
                      <a:r>
                        <a:rPr lang="en-IN" sz="1000" b="0">
                          <a:solidFill>
                            <a:srgbClr val="434343"/>
                          </a:solidFill>
                          <a:effectLst/>
                          <a:latin typeface="Open Sans SemiBold" panose="020F0502020204030204" pitchFamily="34" charset="0"/>
                          <a:ea typeface="Open Sans SemiBold" panose="020F0502020204030204" pitchFamily="34" charset="0"/>
                          <a:cs typeface="Open Sans SemiBold" panose="020F0502020204030204" pitchFamily="34" charset="0"/>
                        </a:rPr>
                        <a:t>Model validation, Bias in training data, Explainable AI</a:t>
                      </a:r>
                    </a:p>
                  </a:txBody>
                  <a:tcPr marL="29521" marR="29521" marT="7380" marB="7380" anchor="ctr">
                    <a:lnL w="9525" cap="flat" cmpd="sng" algn="ctr">
                      <a:solidFill>
                        <a:srgbClr val="CCCCCC"/>
                      </a:solidFill>
                      <a:prstDash val="solid"/>
                      <a:round/>
                      <a:headEnd type="none" w="med" len="med"/>
                      <a:tailEnd type="none" w="med" len="med"/>
                    </a:lnL>
                    <a:lnR w="9525" cap="flat" cmpd="sng" algn="ctr">
                      <a:solidFill>
                        <a:srgbClr val="284E3F"/>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8F9FA"/>
                    </a:solidFill>
                  </a:tcPr>
                </a:tc>
                <a:extLst>
                  <a:ext uri="{0D108BD9-81ED-4DB2-BD59-A6C34878D82A}">
                    <a16:rowId xmlns:a16="http://schemas.microsoft.com/office/drawing/2014/main" val="98806801"/>
                  </a:ext>
                </a:extLst>
              </a:tr>
              <a:tr h="493001">
                <a:tc>
                  <a:txBody>
                    <a:bodyPr/>
                    <a:lstStyle/>
                    <a:p>
                      <a:pPr rtl="0" fontAlgn="ctr"/>
                      <a:r>
                        <a:rPr lang="en-IN" sz="1000" b="0">
                          <a:solidFill>
                            <a:srgbClr val="434343"/>
                          </a:solidFill>
                          <a:effectLst/>
                          <a:latin typeface="Open Sans SemiBold" panose="020F0502020204030204" pitchFamily="34" charset="0"/>
                          <a:ea typeface="Open Sans SemiBold" panose="020F0502020204030204" pitchFamily="34" charset="0"/>
                          <a:cs typeface="Open Sans SemiBold" panose="020F0502020204030204" pitchFamily="34" charset="0"/>
                        </a:rPr>
                        <a:t>Systemic Risk</a:t>
                      </a:r>
                    </a:p>
                  </a:txBody>
                  <a:tcPr marL="29521" marR="29521" marT="7380" marB="7380" anchor="ctr">
                    <a:lnL w="9525" cap="flat" cmpd="sng" algn="ctr">
                      <a:solidFill>
                        <a:srgbClr val="284E3F"/>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284E3F"/>
                      </a:solidFill>
                      <a:prstDash val="solid"/>
                      <a:round/>
                      <a:headEnd type="none" w="med" len="med"/>
                      <a:tailEnd type="none" w="med" len="med"/>
                    </a:lnB>
                    <a:solidFill>
                      <a:srgbClr val="FFFFFF"/>
                    </a:solidFill>
                  </a:tcPr>
                </a:tc>
                <a:tc>
                  <a:txBody>
                    <a:bodyPr/>
                    <a:lstStyle/>
                    <a:p>
                      <a:pPr rtl="0" fontAlgn="ctr"/>
                      <a:r>
                        <a:rPr lang="en-IN" sz="1000" b="0">
                          <a:solidFill>
                            <a:srgbClr val="434343"/>
                          </a:solidFill>
                          <a:effectLst/>
                          <a:latin typeface="Open Sans SemiBold" panose="020F0502020204030204" pitchFamily="34" charset="0"/>
                          <a:ea typeface="Open Sans SemiBold" panose="020F0502020204030204" pitchFamily="34" charset="0"/>
                          <a:cs typeface="Open Sans SemiBold" panose="020F0502020204030204" pitchFamily="34" charset="0"/>
                        </a:rPr>
                        <a:t>Theoretical frameworks, Machine learning</a:t>
                      </a:r>
                    </a:p>
                  </a:txBody>
                  <a:tcPr marL="29521" marR="29521" marT="7380" marB="738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284E3F"/>
                      </a:solidFill>
                      <a:prstDash val="solid"/>
                      <a:round/>
                      <a:headEnd type="none" w="med" len="med"/>
                      <a:tailEnd type="none" w="med" len="med"/>
                    </a:lnB>
                    <a:solidFill>
                      <a:srgbClr val="FFFFFF"/>
                    </a:solidFill>
                  </a:tcPr>
                </a:tc>
                <a:tc>
                  <a:txBody>
                    <a:bodyPr/>
                    <a:lstStyle/>
                    <a:p>
                      <a:pPr rtl="0" fontAlgn="ctr"/>
                      <a:r>
                        <a:rPr lang="en-IN" sz="1000" b="0">
                          <a:solidFill>
                            <a:srgbClr val="434343"/>
                          </a:solidFill>
                          <a:effectLst/>
                          <a:latin typeface="Open Sans SemiBold" panose="020F0502020204030204" pitchFamily="34" charset="0"/>
                          <a:ea typeface="Open Sans SemiBold" panose="020F0502020204030204" pitchFamily="34" charset="0"/>
                          <a:cs typeface="Open Sans SemiBold" panose="020F0502020204030204" pitchFamily="34" charset="0"/>
                        </a:rPr>
                        <a:t>Systemic risk, Contagion effects</a:t>
                      </a:r>
                    </a:p>
                  </a:txBody>
                  <a:tcPr marL="29521" marR="29521" marT="7380" marB="738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284E3F"/>
                      </a:solidFill>
                      <a:prstDash val="solid"/>
                      <a:round/>
                      <a:headEnd type="none" w="med" len="med"/>
                      <a:tailEnd type="none" w="med" len="med"/>
                    </a:lnB>
                    <a:solidFill>
                      <a:srgbClr val="FFFFFF"/>
                    </a:solidFill>
                  </a:tcPr>
                </a:tc>
                <a:tc>
                  <a:txBody>
                    <a:bodyPr/>
                    <a:lstStyle/>
                    <a:p>
                      <a:pPr rtl="0" fontAlgn="ctr"/>
                      <a:r>
                        <a:rPr lang="en-US" sz="1000" b="0" dirty="0">
                          <a:solidFill>
                            <a:srgbClr val="434343"/>
                          </a:solidFill>
                          <a:effectLst/>
                          <a:latin typeface="Open Sans SemiBold" panose="020F0502020204030204" pitchFamily="34" charset="0"/>
                          <a:ea typeface="Open Sans SemiBold" panose="020F0502020204030204" pitchFamily="34" charset="0"/>
                          <a:cs typeface="Open Sans SemiBold" panose="020F0502020204030204" pitchFamily="34" charset="0"/>
                        </a:rPr>
                        <a:t>Dynamic and unpredictable events, Procyclicality, ESG integration</a:t>
                      </a:r>
                    </a:p>
                  </a:txBody>
                  <a:tcPr marL="29521" marR="29521" marT="7380" marB="7380" anchor="ctr">
                    <a:lnL w="9525" cap="flat" cmpd="sng" algn="ctr">
                      <a:solidFill>
                        <a:srgbClr val="CCCCCC"/>
                      </a:solidFill>
                      <a:prstDash val="solid"/>
                      <a:round/>
                      <a:headEnd type="none" w="med" len="med"/>
                      <a:tailEnd type="none" w="med" len="med"/>
                    </a:lnL>
                    <a:lnR w="9525" cap="flat" cmpd="sng" algn="ctr">
                      <a:solidFill>
                        <a:srgbClr val="284E3F"/>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284E3F"/>
                      </a:solidFill>
                      <a:prstDash val="solid"/>
                      <a:round/>
                      <a:headEnd type="none" w="med" len="med"/>
                      <a:tailEnd type="none" w="med" len="med"/>
                    </a:lnB>
                    <a:solidFill>
                      <a:srgbClr val="FFFFFF"/>
                    </a:solidFill>
                  </a:tcPr>
                </a:tc>
                <a:extLst>
                  <a:ext uri="{0D108BD9-81ED-4DB2-BD59-A6C34878D82A}">
                    <a16:rowId xmlns:a16="http://schemas.microsoft.com/office/drawing/2014/main" val="1533599273"/>
                  </a:ext>
                </a:extLst>
              </a:tr>
            </a:tbl>
          </a:graphicData>
        </a:graphic>
      </p:graphicFrame>
    </p:spTree>
    <p:extLst>
      <p:ext uri="{BB962C8B-B14F-4D97-AF65-F5344CB8AC3E}">
        <p14:creationId xmlns:p14="http://schemas.microsoft.com/office/powerpoint/2010/main" val="426950526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DC4A3-E17E-076A-B3D8-F78332AE4D3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A4C949-6138-58AF-E518-01F603D088A3}"/>
              </a:ext>
            </a:extLst>
          </p:cNvPr>
          <p:cNvSpPr>
            <a:spLocks noGrp="1"/>
          </p:cNvSpPr>
          <p:nvPr>
            <p:ph type="sldNum" sz="quarter" idx="4"/>
          </p:nvPr>
        </p:nvSpPr>
        <p:spPr/>
        <p:txBody>
          <a:bodyPr/>
          <a:lstStyle/>
          <a:p>
            <a:fld id="{93AE1883-0942-4AA3-9DB2-9C7C3A0314B1}" type="slidenum">
              <a:rPr lang="en-US" smtClean="0"/>
              <a:pPr/>
              <a:t>22</a:t>
            </a:fld>
            <a:endParaRPr lang="en-US" dirty="0"/>
          </a:p>
        </p:txBody>
      </p:sp>
      <p:sp>
        <p:nvSpPr>
          <p:cNvPr id="3" name="Text Placeholder 2">
            <a:extLst>
              <a:ext uri="{FF2B5EF4-FFF2-40B4-BE49-F238E27FC236}">
                <a16:creationId xmlns:a16="http://schemas.microsoft.com/office/drawing/2014/main" id="{E5399F17-0E6B-9933-2DA1-328705942202}"/>
              </a:ext>
            </a:extLst>
          </p:cNvPr>
          <p:cNvSpPr>
            <a:spLocks noGrp="1"/>
          </p:cNvSpPr>
          <p:nvPr>
            <p:ph type="body" sz="quarter" idx="10"/>
          </p:nvPr>
        </p:nvSpPr>
        <p:spPr/>
        <p:txBody>
          <a:bodyPr/>
          <a:lstStyle/>
          <a:p>
            <a:r>
              <a:rPr lang="en-US" dirty="0"/>
              <a:t>Summary of Trending Topics in AI/ML in Banking</a:t>
            </a:r>
            <a:endParaRPr lang="en-IN" dirty="0"/>
          </a:p>
        </p:txBody>
      </p:sp>
      <p:sp>
        <p:nvSpPr>
          <p:cNvPr id="5" name="Text Placeholder 4">
            <a:extLst>
              <a:ext uri="{FF2B5EF4-FFF2-40B4-BE49-F238E27FC236}">
                <a16:creationId xmlns:a16="http://schemas.microsoft.com/office/drawing/2014/main" id="{55E48920-306F-A9FF-2BD7-BDE550046CF6}"/>
              </a:ext>
            </a:extLst>
          </p:cNvPr>
          <p:cNvSpPr>
            <a:spLocks noGrp="1"/>
          </p:cNvSpPr>
          <p:nvPr>
            <p:ph type="body" sz="quarter" idx="12"/>
          </p:nvPr>
        </p:nvSpPr>
        <p:spPr/>
        <p:txBody>
          <a:bodyPr/>
          <a:lstStyle/>
          <a:p>
            <a:endParaRPr lang="en-IN"/>
          </a:p>
        </p:txBody>
      </p:sp>
      <p:graphicFrame>
        <p:nvGraphicFramePr>
          <p:cNvPr id="4" name="Table 3">
            <a:extLst>
              <a:ext uri="{FF2B5EF4-FFF2-40B4-BE49-F238E27FC236}">
                <a16:creationId xmlns:a16="http://schemas.microsoft.com/office/drawing/2014/main" id="{458418AF-648A-B691-2F2B-E7CFE1BC8D20}"/>
              </a:ext>
            </a:extLst>
          </p:cNvPr>
          <p:cNvGraphicFramePr>
            <a:graphicFrameLocks noGrp="1"/>
          </p:cNvGraphicFramePr>
          <p:nvPr>
            <p:extLst>
              <p:ext uri="{D42A27DB-BD31-4B8C-83A1-F6EECF244321}">
                <p14:modId xmlns:p14="http://schemas.microsoft.com/office/powerpoint/2010/main" val="1698970776"/>
              </p:ext>
            </p:extLst>
          </p:nvPr>
        </p:nvGraphicFramePr>
        <p:xfrm>
          <a:off x="609601" y="914400"/>
          <a:ext cx="10210799" cy="5601603"/>
        </p:xfrm>
        <a:graphic>
          <a:graphicData uri="http://schemas.openxmlformats.org/drawingml/2006/table">
            <a:tbl>
              <a:tblPr/>
              <a:tblGrid>
                <a:gridCol w="3573780">
                  <a:extLst>
                    <a:ext uri="{9D8B030D-6E8A-4147-A177-3AD203B41FA5}">
                      <a16:colId xmlns:a16="http://schemas.microsoft.com/office/drawing/2014/main" val="2444691100"/>
                    </a:ext>
                  </a:extLst>
                </a:gridCol>
                <a:gridCol w="1312817">
                  <a:extLst>
                    <a:ext uri="{9D8B030D-6E8A-4147-A177-3AD203B41FA5}">
                      <a16:colId xmlns:a16="http://schemas.microsoft.com/office/drawing/2014/main" val="3353828358"/>
                    </a:ext>
                  </a:extLst>
                </a:gridCol>
                <a:gridCol w="5324202">
                  <a:extLst>
                    <a:ext uri="{9D8B030D-6E8A-4147-A177-3AD203B41FA5}">
                      <a16:colId xmlns:a16="http://schemas.microsoft.com/office/drawing/2014/main" val="996908114"/>
                    </a:ext>
                  </a:extLst>
                </a:gridCol>
              </a:tblGrid>
              <a:tr h="179896">
                <a:tc>
                  <a:txBody>
                    <a:bodyPr/>
                    <a:lstStyle/>
                    <a:p>
                      <a:pPr algn="ctr" rtl="0" fontAlgn="ctr"/>
                      <a:r>
                        <a:rPr lang="en-IN" sz="1100" b="0" dirty="0">
                          <a:solidFill>
                            <a:srgbClr val="FFFFFF"/>
                          </a:solidFill>
                          <a:effectLst/>
                          <a:latin typeface="Open Sans SemiBold" panose="020B0706030804020204" pitchFamily="34" charset="0"/>
                          <a:ea typeface="Open Sans SemiBold" panose="020B0706030804020204" pitchFamily="34" charset="0"/>
                          <a:cs typeface="Open Sans SemiBold" panose="020B0706030804020204" pitchFamily="34" charset="0"/>
                        </a:rPr>
                        <a:t>Topic</a:t>
                      </a:r>
                    </a:p>
                  </a:txBody>
                  <a:tcPr marL="16905" marR="16905" marT="4226" marB="4226" anchor="ctr">
                    <a:lnL w="9525" cap="flat" cmpd="sng" algn="ctr">
                      <a:solidFill>
                        <a:srgbClr val="284E3F"/>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284E3F"/>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356854"/>
                    </a:solidFill>
                  </a:tcPr>
                </a:tc>
                <a:tc>
                  <a:txBody>
                    <a:bodyPr/>
                    <a:lstStyle/>
                    <a:p>
                      <a:pPr algn="ctr" rtl="0" fontAlgn="ctr"/>
                      <a:r>
                        <a:rPr lang="en-IN" sz="1100" b="0" dirty="0">
                          <a:solidFill>
                            <a:srgbClr val="FFFFFF"/>
                          </a:solidFill>
                          <a:effectLst/>
                          <a:latin typeface="Open Sans SemiBold" panose="020B0706030804020204" pitchFamily="34" charset="0"/>
                          <a:ea typeface="Open Sans SemiBold" panose="020B0706030804020204" pitchFamily="34" charset="0"/>
                          <a:cs typeface="Open Sans SemiBold" panose="020B0706030804020204" pitchFamily="34" charset="0"/>
                        </a:rPr>
                        <a:t>No. of Articles</a:t>
                      </a:r>
                    </a:p>
                  </a:txBody>
                  <a:tcPr marL="16905" marR="16905" marT="4226" marB="422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284E3F"/>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356854"/>
                    </a:solidFill>
                  </a:tcPr>
                </a:tc>
                <a:tc>
                  <a:txBody>
                    <a:bodyPr/>
                    <a:lstStyle/>
                    <a:p>
                      <a:pPr algn="ctr" rtl="0" fontAlgn="ctr"/>
                      <a:r>
                        <a:rPr lang="en-IN" sz="1100" b="0" dirty="0">
                          <a:solidFill>
                            <a:srgbClr val="FFFFFF"/>
                          </a:solidFill>
                          <a:effectLst/>
                          <a:latin typeface="Open Sans SemiBold" panose="020B0706030804020204" pitchFamily="34" charset="0"/>
                          <a:ea typeface="Open Sans SemiBold" panose="020B0706030804020204" pitchFamily="34" charset="0"/>
                          <a:cs typeface="Open Sans SemiBold" panose="020B0706030804020204" pitchFamily="34" charset="0"/>
                        </a:rPr>
                        <a:t>Keywords</a:t>
                      </a:r>
                    </a:p>
                  </a:txBody>
                  <a:tcPr marL="16905" marR="16905" marT="4226" marB="4226" anchor="ctr">
                    <a:lnL w="9525" cap="flat" cmpd="sng" algn="ctr">
                      <a:solidFill>
                        <a:srgbClr val="CCCCCC"/>
                      </a:solidFill>
                      <a:prstDash val="solid"/>
                      <a:round/>
                      <a:headEnd type="none" w="med" len="med"/>
                      <a:tailEnd type="none" w="med" len="med"/>
                    </a:lnL>
                    <a:lnR w="9525" cap="flat" cmpd="sng" algn="ctr">
                      <a:solidFill>
                        <a:srgbClr val="284E3F"/>
                      </a:solidFill>
                      <a:prstDash val="solid"/>
                      <a:round/>
                      <a:headEnd type="none" w="med" len="med"/>
                      <a:tailEnd type="none" w="med" len="med"/>
                    </a:lnR>
                    <a:lnT w="9525" cap="flat" cmpd="sng" algn="ctr">
                      <a:solidFill>
                        <a:srgbClr val="284E3F"/>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356854"/>
                    </a:solidFill>
                  </a:tcPr>
                </a:tc>
                <a:extLst>
                  <a:ext uri="{0D108BD9-81ED-4DB2-BD59-A6C34878D82A}">
                    <a16:rowId xmlns:a16="http://schemas.microsoft.com/office/drawing/2014/main" val="552945121"/>
                  </a:ext>
                </a:extLst>
              </a:tr>
              <a:tr h="351158">
                <a:tc>
                  <a:txBody>
                    <a:bodyPr/>
                    <a:lstStyle/>
                    <a:p>
                      <a:pPr rtl="0" fontAlgn="ctr"/>
                      <a:r>
                        <a:rPr lang="en-IN" sz="1100" b="0" dirty="0">
                          <a:solidFill>
                            <a:srgbClr val="434343"/>
                          </a:solidFill>
                          <a:effectLst/>
                          <a:latin typeface="Open Sans SemiBold" panose="020B0706030804020204" pitchFamily="34" charset="0"/>
                          <a:ea typeface="Open Sans SemiBold" panose="020B0706030804020204" pitchFamily="34" charset="0"/>
                          <a:cs typeface="Open Sans SemiBold" panose="020B0706030804020204" pitchFamily="34" charset="0"/>
                        </a:rPr>
                        <a:t>Bank Performance Management</a:t>
                      </a:r>
                    </a:p>
                  </a:txBody>
                  <a:tcPr marL="16905" marR="16905" marT="4226" marB="4226" anchor="ctr">
                    <a:lnL w="9525" cap="flat" cmpd="sng" algn="ctr">
                      <a:solidFill>
                        <a:srgbClr val="284E3F"/>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ctr"/>
                      <a:r>
                        <a:rPr lang="en-IN" sz="1100" b="0" dirty="0">
                          <a:solidFill>
                            <a:srgbClr val="434343"/>
                          </a:solidFill>
                          <a:effectLst/>
                          <a:latin typeface="Open Sans SemiBold" panose="020B0706030804020204" pitchFamily="34" charset="0"/>
                          <a:ea typeface="Open Sans SemiBold" panose="020B0706030804020204" pitchFamily="34" charset="0"/>
                          <a:cs typeface="Open Sans SemiBold" panose="020B0706030804020204" pitchFamily="34" charset="0"/>
                        </a:rPr>
                        <a:t>18</a:t>
                      </a:r>
                    </a:p>
                  </a:txBody>
                  <a:tcPr marL="16905" marR="16905" marT="4226" marB="422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ctr"/>
                      <a:r>
                        <a:rPr lang="en-US" sz="1100" b="0">
                          <a:solidFill>
                            <a:srgbClr val="434343"/>
                          </a:solidFill>
                          <a:effectLst/>
                          <a:latin typeface="Open Sans SemiBold" panose="020B0706030804020204" pitchFamily="34" charset="0"/>
                          <a:ea typeface="Open Sans SemiBold" panose="020B0706030804020204" pitchFamily="34" charset="0"/>
                          <a:cs typeface="Open Sans SemiBold" panose="020B0706030804020204" pitchFamily="34" charset="0"/>
                        </a:rPr>
                        <a:t>Bank efficiency, Profitability, Data quality, Analytics talent, Regulatory conditions</a:t>
                      </a:r>
                    </a:p>
                  </a:txBody>
                  <a:tcPr marL="16905" marR="16905" marT="4226" marB="4226" anchor="ctr">
                    <a:lnL w="9525" cap="flat" cmpd="sng" algn="ctr">
                      <a:solidFill>
                        <a:srgbClr val="CCCCCC"/>
                      </a:solidFill>
                      <a:prstDash val="solid"/>
                      <a:round/>
                      <a:headEnd type="none" w="med" len="med"/>
                      <a:tailEnd type="none" w="med" len="med"/>
                    </a:lnL>
                    <a:lnR w="9525" cap="flat" cmpd="sng" algn="ctr">
                      <a:solidFill>
                        <a:srgbClr val="284E3F"/>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550884085"/>
                  </a:ext>
                </a:extLst>
              </a:tr>
              <a:tr h="351158">
                <a:tc>
                  <a:txBody>
                    <a:bodyPr/>
                    <a:lstStyle/>
                    <a:p>
                      <a:pPr rtl="0" fontAlgn="ctr"/>
                      <a:r>
                        <a:rPr lang="en-US" sz="1100" b="0" dirty="0">
                          <a:solidFill>
                            <a:srgbClr val="434343"/>
                          </a:solidFill>
                          <a:effectLst/>
                          <a:latin typeface="Open Sans SemiBold" panose="020B0706030804020204" pitchFamily="34" charset="0"/>
                          <a:ea typeface="Open Sans SemiBold" panose="020B0706030804020204" pitchFamily="34" charset="0"/>
                          <a:cs typeface="Open Sans SemiBold" panose="020B0706030804020204" pitchFamily="34" charset="0"/>
                        </a:rPr>
                        <a:t>Customer Churn Prediction and Retention</a:t>
                      </a:r>
                    </a:p>
                  </a:txBody>
                  <a:tcPr marL="16905" marR="16905" marT="4226" marB="4226" anchor="ctr">
                    <a:lnL w="9525" cap="flat" cmpd="sng" algn="ctr">
                      <a:solidFill>
                        <a:srgbClr val="284E3F"/>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8F9"/>
                    </a:solidFill>
                  </a:tcPr>
                </a:tc>
                <a:tc>
                  <a:txBody>
                    <a:bodyPr/>
                    <a:lstStyle/>
                    <a:p>
                      <a:pPr algn="ctr" rtl="0" fontAlgn="ctr"/>
                      <a:r>
                        <a:rPr lang="en-IN" sz="1100" b="0" dirty="0">
                          <a:solidFill>
                            <a:srgbClr val="434343"/>
                          </a:solidFill>
                          <a:effectLst/>
                          <a:latin typeface="Open Sans SemiBold" panose="020B0706030804020204" pitchFamily="34" charset="0"/>
                          <a:ea typeface="Open Sans SemiBold" panose="020B0706030804020204" pitchFamily="34" charset="0"/>
                          <a:cs typeface="Open Sans SemiBold" panose="020B0706030804020204" pitchFamily="34" charset="0"/>
                        </a:rPr>
                        <a:t>10</a:t>
                      </a:r>
                    </a:p>
                  </a:txBody>
                  <a:tcPr marL="16905" marR="16905" marT="4226" marB="422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8F9"/>
                    </a:solidFill>
                  </a:tcPr>
                </a:tc>
                <a:tc>
                  <a:txBody>
                    <a:bodyPr/>
                    <a:lstStyle/>
                    <a:p>
                      <a:pPr rtl="0" fontAlgn="ctr"/>
                      <a:r>
                        <a:rPr lang="en-US" sz="1100" b="0">
                          <a:solidFill>
                            <a:srgbClr val="434343"/>
                          </a:solidFill>
                          <a:effectLst/>
                          <a:latin typeface="Open Sans SemiBold" panose="020B0706030804020204" pitchFamily="34" charset="0"/>
                          <a:ea typeface="Open Sans SemiBold" panose="020B0706030804020204" pitchFamily="34" charset="0"/>
                          <a:cs typeface="Open Sans SemiBold" panose="020B0706030804020204" pitchFamily="34" charset="0"/>
                        </a:rPr>
                        <a:t>Customer churn, Customer retention, Data heterogeneity, Model scalability, Explainable AI</a:t>
                      </a:r>
                    </a:p>
                  </a:txBody>
                  <a:tcPr marL="16905" marR="16905" marT="4226" marB="4226" anchor="ctr">
                    <a:lnL w="9525" cap="flat" cmpd="sng" algn="ctr">
                      <a:solidFill>
                        <a:srgbClr val="CCCCCC"/>
                      </a:solidFill>
                      <a:prstDash val="solid"/>
                      <a:round/>
                      <a:headEnd type="none" w="med" len="med"/>
                      <a:tailEnd type="none" w="med" len="med"/>
                    </a:lnL>
                    <a:lnR w="9525" cap="flat" cmpd="sng" algn="ctr">
                      <a:solidFill>
                        <a:srgbClr val="284E3F"/>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8F9"/>
                    </a:solidFill>
                  </a:tcPr>
                </a:tc>
                <a:extLst>
                  <a:ext uri="{0D108BD9-81ED-4DB2-BD59-A6C34878D82A}">
                    <a16:rowId xmlns:a16="http://schemas.microsoft.com/office/drawing/2014/main" val="3798289237"/>
                  </a:ext>
                </a:extLst>
              </a:tr>
              <a:tr h="351158">
                <a:tc>
                  <a:txBody>
                    <a:bodyPr/>
                    <a:lstStyle/>
                    <a:p>
                      <a:pPr rtl="0" fontAlgn="ctr"/>
                      <a:r>
                        <a:rPr lang="en-US" sz="1100" b="0" dirty="0">
                          <a:solidFill>
                            <a:srgbClr val="434343"/>
                          </a:solidFill>
                          <a:effectLst/>
                          <a:latin typeface="Open Sans SemiBold" panose="020B0706030804020204" pitchFamily="34" charset="0"/>
                          <a:ea typeface="Open Sans SemiBold" panose="020B0706030804020204" pitchFamily="34" charset="0"/>
                          <a:cs typeface="Open Sans SemiBold" panose="020B0706030804020204" pitchFamily="34" charset="0"/>
                        </a:rPr>
                        <a:t>Customer Service Automation and Personalization</a:t>
                      </a:r>
                    </a:p>
                  </a:txBody>
                  <a:tcPr marL="16905" marR="16905" marT="4226" marB="4226" anchor="ctr">
                    <a:lnL w="9525" cap="flat" cmpd="sng" algn="ctr">
                      <a:solidFill>
                        <a:srgbClr val="284E3F"/>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ctr"/>
                      <a:r>
                        <a:rPr lang="en-IN" sz="1100" b="0" dirty="0">
                          <a:solidFill>
                            <a:srgbClr val="434343"/>
                          </a:solidFill>
                          <a:effectLst/>
                          <a:latin typeface="Open Sans SemiBold" panose="020B0706030804020204" pitchFamily="34" charset="0"/>
                          <a:ea typeface="Open Sans SemiBold" panose="020B0706030804020204" pitchFamily="34" charset="0"/>
                          <a:cs typeface="Open Sans SemiBold" panose="020B0706030804020204" pitchFamily="34" charset="0"/>
                        </a:rPr>
                        <a:t>19</a:t>
                      </a:r>
                    </a:p>
                  </a:txBody>
                  <a:tcPr marL="16905" marR="16905" marT="4226" marB="422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ctr"/>
                      <a:r>
                        <a:rPr lang="en-US" sz="1100" b="0">
                          <a:solidFill>
                            <a:srgbClr val="434343"/>
                          </a:solidFill>
                          <a:effectLst/>
                          <a:latin typeface="Open Sans SemiBold" panose="020B0706030804020204" pitchFamily="34" charset="0"/>
                          <a:ea typeface="Open Sans SemiBold" panose="020B0706030804020204" pitchFamily="34" charset="0"/>
                          <a:cs typeface="Open Sans SemiBold" panose="020B0706030804020204" pitchFamily="34" charset="0"/>
                        </a:rPr>
                        <a:t>Customer satisfaction, Service efficiency, Ethical AI, Legacy systems, Human-centric service</a:t>
                      </a:r>
                    </a:p>
                  </a:txBody>
                  <a:tcPr marL="16905" marR="16905" marT="4226" marB="4226" anchor="ctr">
                    <a:lnL w="9525" cap="flat" cmpd="sng" algn="ctr">
                      <a:solidFill>
                        <a:srgbClr val="CCCCCC"/>
                      </a:solidFill>
                      <a:prstDash val="solid"/>
                      <a:round/>
                      <a:headEnd type="none" w="med" len="med"/>
                      <a:tailEnd type="none" w="med" len="med"/>
                    </a:lnL>
                    <a:lnR w="9525" cap="flat" cmpd="sng" algn="ctr">
                      <a:solidFill>
                        <a:srgbClr val="284E3F"/>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948610107"/>
                  </a:ext>
                </a:extLst>
              </a:tr>
              <a:tr h="356869">
                <a:tc>
                  <a:txBody>
                    <a:bodyPr/>
                    <a:lstStyle/>
                    <a:p>
                      <a:pPr rtl="0" fontAlgn="ctr"/>
                      <a:r>
                        <a:rPr lang="en-IN" sz="1100" b="0" dirty="0">
                          <a:solidFill>
                            <a:srgbClr val="434343"/>
                          </a:solidFill>
                          <a:effectLst/>
                          <a:latin typeface="Open Sans SemiBold" panose="020B0706030804020204" pitchFamily="34" charset="0"/>
                          <a:ea typeface="Open Sans SemiBold" panose="020B0706030804020204" pitchFamily="34" charset="0"/>
                          <a:cs typeface="Open Sans SemiBold" panose="020B0706030804020204" pitchFamily="34" charset="0"/>
                        </a:rPr>
                        <a:t>Technology Adoption</a:t>
                      </a:r>
                    </a:p>
                  </a:txBody>
                  <a:tcPr marL="16905" marR="16905" marT="4226" marB="4226" anchor="ctr">
                    <a:lnL w="9525" cap="flat" cmpd="sng" algn="ctr">
                      <a:solidFill>
                        <a:srgbClr val="284E3F"/>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8F9"/>
                    </a:solidFill>
                  </a:tcPr>
                </a:tc>
                <a:tc>
                  <a:txBody>
                    <a:bodyPr/>
                    <a:lstStyle/>
                    <a:p>
                      <a:pPr algn="ctr" rtl="0" fontAlgn="ctr"/>
                      <a:r>
                        <a:rPr lang="en-IN" sz="1100" b="0" dirty="0">
                          <a:solidFill>
                            <a:srgbClr val="434343"/>
                          </a:solidFill>
                          <a:effectLst/>
                          <a:latin typeface="Open Sans SemiBold" panose="020B0706030804020204" pitchFamily="34" charset="0"/>
                          <a:ea typeface="Open Sans SemiBold" panose="020B0706030804020204" pitchFamily="34" charset="0"/>
                          <a:cs typeface="Open Sans SemiBold" panose="020B0706030804020204" pitchFamily="34" charset="0"/>
                        </a:rPr>
                        <a:t>22</a:t>
                      </a:r>
                    </a:p>
                  </a:txBody>
                  <a:tcPr marL="16905" marR="16905" marT="4226" marB="422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8F9"/>
                    </a:solidFill>
                  </a:tcPr>
                </a:tc>
                <a:tc>
                  <a:txBody>
                    <a:bodyPr/>
                    <a:lstStyle/>
                    <a:p>
                      <a:pPr rtl="0" fontAlgn="ctr"/>
                      <a:r>
                        <a:rPr lang="en-IN" sz="1100" b="0">
                          <a:solidFill>
                            <a:srgbClr val="434343"/>
                          </a:solidFill>
                          <a:effectLst/>
                          <a:latin typeface="Open Sans SemiBold" panose="020B0706030804020204" pitchFamily="34" charset="0"/>
                          <a:ea typeface="Open Sans SemiBold" panose="020B0706030804020204" pitchFamily="34" charset="0"/>
                          <a:cs typeface="Open Sans SemiBold" panose="020B0706030804020204" pitchFamily="34" charset="0"/>
                        </a:rPr>
                        <a:t>Technology acceptance, User adoption, Generational differences, Societal impacts, Ethical AI</a:t>
                      </a:r>
                    </a:p>
                  </a:txBody>
                  <a:tcPr marL="16905" marR="16905" marT="4226" marB="4226" anchor="ctr">
                    <a:lnL w="9525" cap="flat" cmpd="sng" algn="ctr">
                      <a:solidFill>
                        <a:srgbClr val="CCCCCC"/>
                      </a:solidFill>
                      <a:prstDash val="solid"/>
                      <a:round/>
                      <a:headEnd type="none" w="med" len="med"/>
                      <a:tailEnd type="none" w="med" len="med"/>
                    </a:lnL>
                    <a:lnR w="9525" cap="flat" cmpd="sng" algn="ctr">
                      <a:solidFill>
                        <a:srgbClr val="284E3F"/>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8F9"/>
                    </a:solidFill>
                  </a:tcPr>
                </a:tc>
                <a:extLst>
                  <a:ext uri="{0D108BD9-81ED-4DB2-BD59-A6C34878D82A}">
                    <a16:rowId xmlns:a16="http://schemas.microsoft.com/office/drawing/2014/main" val="814411003"/>
                  </a:ext>
                </a:extLst>
              </a:tr>
              <a:tr h="351158">
                <a:tc>
                  <a:txBody>
                    <a:bodyPr/>
                    <a:lstStyle/>
                    <a:p>
                      <a:pPr rtl="0" fontAlgn="ctr"/>
                      <a:r>
                        <a:rPr lang="en-IN" sz="1100" b="0">
                          <a:solidFill>
                            <a:srgbClr val="434343"/>
                          </a:solidFill>
                          <a:effectLst/>
                          <a:latin typeface="Open Sans SemiBold" panose="020B0706030804020204" pitchFamily="34" charset="0"/>
                          <a:ea typeface="Open Sans SemiBold" panose="020B0706030804020204" pitchFamily="34" charset="0"/>
                          <a:cs typeface="Open Sans SemiBold" panose="020B0706030804020204" pitchFamily="34" charset="0"/>
                        </a:rPr>
                        <a:t>Bank Failure Prediction</a:t>
                      </a:r>
                    </a:p>
                  </a:txBody>
                  <a:tcPr marL="16905" marR="16905" marT="4226" marB="4226" anchor="ctr">
                    <a:lnL w="9525" cap="flat" cmpd="sng" algn="ctr">
                      <a:solidFill>
                        <a:srgbClr val="284E3F"/>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ctr"/>
                      <a:r>
                        <a:rPr lang="en-IN" sz="1100" b="0" dirty="0">
                          <a:solidFill>
                            <a:srgbClr val="434343"/>
                          </a:solidFill>
                          <a:effectLst/>
                          <a:latin typeface="Open Sans SemiBold" panose="020B0706030804020204" pitchFamily="34" charset="0"/>
                          <a:ea typeface="Open Sans SemiBold" panose="020B0706030804020204" pitchFamily="34" charset="0"/>
                          <a:cs typeface="Open Sans SemiBold" panose="020B0706030804020204" pitchFamily="34" charset="0"/>
                        </a:rPr>
                        <a:t>12</a:t>
                      </a:r>
                    </a:p>
                  </a:txBody>
                  <a:tcPr marL="16905" marR="16905" marT="4226" marB="422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ctr"/>
                      <a:r>
                        <a:rPr lang="en-US" sz="1100" b="0">
                          <a:solidFill>
                            <a:srgbClr val="434343"/>
                          </a:solidFill>
                          <a:effectLst/>
                          <a:latin typeface="Open Sans SemiBold" panose="020B0706030804020204" pitchFamily="34" charset="0"/>
                          <a:ea typeface="Open Sans SemiBold" panose="020B0706030804020204" pitchFamily="34" charset="0"/>
                          <a:cs typeface="Open Sans SemiBold" panose="020B0706030804020204" pitchFamily="34" charset="0"/>
                        </a:rPr>
                        <a:t>Bank failure, Financial distress, Data imbalance, Model accuracy, Real-time prediction</a:t>
                      </a:r>
                    </a:p>
                  </a:txBody>
                  <a:tcPr marL="16905" marR="16905" marT="4226" marB="4226" anchor="ctr">
                    <a:lnL w="9525" cap="flat" cmpd="sng" algn="ctr">
                      <a:solidFill>
                        <a:srgbClr val="CCCCCC"/>
                      </a:solidFill>
                      <a:prstDash val="solid"/>
                      <a:round/>
                      <a:headEnd type="none" w="med" len="med"/>
                      <a:tailEnd type="none" w="med" len="med"/>
                    </a:lnL>
                    <a:lnR w="9525" cap="flat" cmpd="sng" algn="ctr">
                      <a:solidFill>
                        <a:srgbClr val="284E3F"/>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178616885"/>
                  </a:ext>
                </a:extLst>
              </a:tr>
              <a:tr h="356869">
                <a:tc>
                  <a:txBody>
                    <a:bodyPr/>
                    <a:lstStyle/>
                    <a:p>
                      <a:pPr rtl="0" fontAlgn="ctr"/>
                      <a:r>
                        <a:rPr lang="en-US" sz="1100" b="0">
                          <a:solidFill>
                            <a:srgbClr val="434343"/>
                          </a:solidFill>
                          <a:effectLst/>
                          <a:latin typeface="Open Sans SemiBold" panose="020B0706030804020204" pitchFamily="34" charset="0"/>
                          <a:ea typeface="Open Sans SemiBold" panose="020B0706030804020204" pitchFamily="34" charset="0"/>
                          <a:cs typeface="Open Sans SemiBold" panose="020B0706030804020204" pitchFamily="34" charset="0"/>
                        </a:rPr>
                        <a:t>Fraud Detection and Anti-Money Laundering (AML)</a:t>
                      </a:r>
                    </a:p>
                  </a:txBody>
                  <a:tcPr marL="16905" marR="16905" marT="4226" marB="4226" anchor="ctr">
                    <a:lnL w="9525" cap="flat" cmpd="sng" algn="ctr">
                      <a:solidFill>
                        <a:srgbClr val="284E3F"/>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8F9"/>
                    </a:solidFill>
                  </a:tcPr>
                </a:tc>
                <a:tc>
                  <a:txBody>
                    <a:bodyPr/>
                    <a:lstStyle/>
                    <a:p>
                      <a:pPr algn="ctr" rtl="0" fontAlgn="ctr"/>
                      <a:r>
                        <a:rPr lang="en-IN" sz="1100" b="0" dirty="0">
                          <a:solidFill>
                            <a:srgbClr val="434343"/>
                          </a:solidFill>
                          <a:effectLst/>
                          <a:latin typeface="Open Sans SemiBold" panose="020B0706030804020204" pitchFamily="34" charset="0"/>
                          <a:ea typeface="Open Sans SemiBold" panose="020B0706030804020204" pitchFamily="34" charset="0"/>
                          <a:cs typeface="Open Sans SemiBold" panose="020B0706030804020204" pitchFamily="34" charset="0"/>
                        </a:rPr>
                        <a:t>13</a:t>
                      </a:r>
                    </a:p>
                  </a:txBody>
                  <a:tcPr marL="16905" marR="16905" marT="4226" marB="422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8F9"/>
                    </a:solidFill>
                  </a:tcPr>
                </a:tc>
                <a:tc>
                  <a:txBody>
                    <a:bodyPr/>
                    <a:lstStyle/>
                    <a:p>
                      <a:pPr rtl="0" fontAlgn="ctr"/>
                      <a:r>
                        <a:rPr lang="en-US" sz="1100" b="0">
                          <a:solidFill>
                            <a:srgbClr val="434343"/>
                          </a:solidFill>
                          <a:effectLst/>
                          <a:latin typeface="Open Sans SemiBold" panose="020B0706030804020204" pitchFamily="34" charset="0"/>
                          <a:ea typeface="Open Sans SemiBold" panose="020B0706030804020204" pitchFamily="34" charset="0"/>
                          <a:cs typeface="Open Sans SemiBold" panose="020B0706030804020204" pitchFamily="34" charset="0"/>
                        </a:rPr>
                        <a:t>Fraud detection, Anti-money laundering, Dynamic fraud patterns, Ethical concerns, Real-time analytics</a:t>
                      </a:r>
                    </a:p>
                  </a:txBody>
                  <a:tcPr marL="16905" marR="16905" marT="4226" marB="4226" anchor="ctr">
                    <a:lnL w="9525" cap="flat" cmpd="sng" algn="ctr">
                      <a:solidFill>
                        <a:srgbClr val="CCCCCC"/>
                      </a:solidFill>
                      <a:prstDash val="solid"/>
                      <a:round/>
                      <a:headEnd type="none" w="med" len="med"/>
                      <a:tailEnd type="none" w="med" len="med"/>
                    </a:lnL>
                    <a:lnR w="9525" cap="flat" cmpd="sng" algn="ctr">
                      <a:solidFill>
                        <a:srgbClr val="284E3F"/>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8F9"/>
                    </a:solidFill>
                  </a:tcPr>
                </a:tc>
                <a:extLst>
                  <a:ext uri="{0D108BD9-81ED-4DB2-BD59-A6C34878D82A}">
                    <a16:rowId xmlns:a16="http://schemas.microsoft.com/office/drawing/2014/main" val="3835036502"/>
                  </a:ext>
                </a:extLst>
              </a:tr>
              <a:tr h="351158">
                <a:tc>
                  <a:txBody>
                    <a:bodyPr/>
                    <a:lstStyle/>
                    <a:p>
                      <a:pPr rtl="0" fontAlgn="ctr"/>
                      <a:r>
                        <a:rPr lang="en-US" sz="1100" b="0">
                          <a:solidFill>
                            <a:srgbClr val="434343"/>
                          </a:solidFill>
                          <a:effectLst/>
                          <a:latin typeface="Open Sans SemiBold" panose="020B0706030804020204" pitchFamily="34" charset="0"/>
                          <a:ea typeface="Open Sans SemiBold" panose="020B0706030804020204" pitchFamily="34" charset="0"/>
                          <a:cs typeface="Open Sans SemiBold" panose="020B0706030804020204" pitchFamily="34" charset="0"/>
                        </a:rPr>
                        <a:t>Credit Scoring and Risk Assessment</a:t>
                      </a:r>
                    </a:p>
                  </a:txBody>
                  <a:tcPr marL="16905" marR="16905" marT="4226" marB="4226" anchor="ctr">
                    <a:lnL w="9525" cap="flat" cmpd="sng" algn="ctr">
                      <a:solidFill>
                        <a:srgbClr val="284E3F"/>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ctr"/>
                      <a:r>
                        <a:rPr lang="en-IN" sz="1100" b="0" dirty="0">
                          <a:solidFill>
                            <a:srgbClr val="434343"/>
                          </a:solidFill>
                          <a:effectLst/>
                          <a:latin typeface="Open Sans SemiBold" panose="020B0706030804020204" pitchFamily="34" charset="0"/>
                          <a:ea typeface="Open Sans SemiBold" panose="020B0706030804020204" pitchFamily="34" charset="0"/>
                          <a:cs typeface="Open Sans SemiBold" panose="020B0706030804020204" pitchFamily="34" charset="0"/>
                        </a:rPr>
                        <a:t>9</a:t>
                      </a:r>
                    </a:p>
                  </a:txBody>
                  <a:tcPr marL="16905" marR="16905" marT="4226" marB="422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ctr"/>
                      <a:r>
                        <a:rPr lang="en-IN" sz="1100" b="0" dirty="0">
                          <a:solidFill>
                            <a:srgbClr val="434343"/>
                          </a:solidFill>
                          <a:effectLst/>
                          <a:latin typeface="Open Sans SemiBold" panose="020B0706030804020204" pitchFamily="34" charset="0"/>
                          <a:ea typeface="Open Sans SemiBold" panose="020B0706030804020204" pitchFamily="34" charset="0"/>
                          <a:cs typeface="Open Sans SemiBold" panose="020B0706030804020204" pitchFamily="34" charset="0"/>
                        </a:rPr>
                        <a:t>Credit score, Default prediction, Dataset imbalance, Model interpretability, Fairness</a:t>
                      </a:r>
                    </a:p>
                  </a:txBody>
                  <a:tcPr marL="16905" marR="16905" marT="4226" marB="4226" anchor="ctr">
                    <a:lnL w="9525" cap="flat" cmpd="sng" algn="ctr">
                      <a:solidFill>
                        <a:srgbClr val="CCCCCC"/>
                      </a:solidFill>
                      <a:prstDash val="solid"/>
                      <a:round/>
                      <a:headEnd type="none" w="med" len="med"/>
                      <a:tailEnd type="none" w="med" len="med"/>
                    </a:lnL>
                    <a:lnR w="9525" cap="flat" cmpd="sng" algn="ctr">
                      <a:solidFill>
                        <a:srgbClr val="284E3F"/>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854868267"/>
                  </a:ext>
                </a:extLst>
              </a:tr>
              <a:tr h="351158">
                <a:tc>
                  <a:txBody>
                    <a:bodyPr/>
                    <a:lstStyle/>
                    <a:p>
                      <a:pPr rtl="0" fontAlgn="ctr"/>
                      <a:r>
                        <a:rPr lang="en-US" sz="1100" b="0">
                          <a:solidFill>
                            <a:srgbClr val="434343"/>
                          </a:solidFill>
                          <a:effectLst/>
                          <a:latin typeface="Open Sans SemiBold" panose="020B0706030804020204" pitchFamily="34" charset="0"/>
                          <a:ea typeface="Open Sans SemiBold" panose="020B0706030804020204" pitchFamily="34" charset="0"/>
                          <a:cs typeface="Open Sans SemiBold" panose="020B0706030804020204" pitchFamily="34" charset="0"/>
                        </a:rPr>
                        <a:t>Financial Crime Detection and Cybersecurity</a:t>
                      </a:r>
                    </a:p>
                  </a:txBody>
                  <a:tcPr marL="16905" marR="16905" marT="4226" marB="4226" anchor="ctr">
                    <a:lnL w="9525" cap="flat" cmpd="sng" algn="ctr">
                      <a:solidFill>
                        <a:srgbClr val="284E3F"/>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8F9"/>
                    </a:solidFill>
                  </a:tcPr>
                </a:tc>
                <a:tc>
                  <a:txBody>
                    <a:bodyPr/>
                    <a:lstStyle/>
                    <a:p>
                      <a:pPr algn="ctr" rtl="0" fontAlgn="ctr"/>
                      <a:r>
                        <a:rPr lang="en-IN" sz="1100" b="0" dirty="0">
                          <a:solidFill>
                            <a:srgbClr val="434343"/>
                          </a:solidFill>
                          <a:effectLst/>
                          <a:latin typeface="Open Sans SemiBold" panose="020B0706030804020204" pitchFamily="34" charset="0"/>
                          <a:ea typeface="Open Sans SemiBold" panose="020B0706030804020204" pitchFamily="34" charset="0"/>
                          <a:cs typeface="Open Sans SemiBold" panose="020B0706030804020204" pitchFamily="34" charset="0"/>
                        </a:rPr>
                        <a:t>9</a:t>
                      </a:r>
                    </a:p>
                  </a:txBody>
                  <a:tcPr marL="16905" marR="16905" marT="4226" marB="422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8F9"/>
                    </a:solidFill>
                  </a:tcPr>
                </a:tc>
                <a:tc>
                  <a:txBody>
                    <a:bodyPr/>
                    <a:lstStyle/>
                    <a:p>
                      <a:pPr rtl="0" fontAlgn="ctr"/>
                      <a:r>
                        <a:rPr lang="en-US" sz="1100" b="0" dirty="0">
                          <a:solidFill>
                            <a:srgbClr val="434343"/>
                          </a:solidFill>
                          <a:effectLst/>
                          <a:latin typeface="Open Sans SemiBold" panose="020B0706030804020204" pitchFamily="34" charset="0"/>
                          <a:ea typeface="Open Sans SemiBold" panose="020B0706030804020204" pitchFamily="34" charset="0"/>
                          <a:cs typeface="Open Sans SemiBold" panose="020B0706030804020204" pitchFamily="34" charset="0"/>
                        </a:rPr>
                        <a:t>Threat detection, Fraud prevention, Insider threats, Ethical practices, Sustainability</a:t>
                      </a:r>
                    </a:p>
                  </a:txBody>
                  <a:tcPr marL="16905" marR="16905" marT="4226" marB="4226" anchor="ctr">
                    <a:lnL w="9525" cap="flat" cmpd="sng" algn="ctr">
                      <a:solidFill>
                        <a:srgbClr val="CCCCCC"/>
                      </a:solidFill>
                      <a:prstDash val="solid"/>
                      <a:round/>
                      <a:headEnd type="none" w="med" len="med"/>
                      <a:tailEnd type="none" w="med" len="med"/>
                    </a:lnL>
                    <a:lnR w="9525" cap="flat" cmpd="sng" algn="ctr">
                      <a:solidFill>
                        <a:srgbClr val="284E3F"/>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8F9"/>
                    </a:solidFill>
                  </a:tcPr>
                </a:tc>
                <a:extLst>
                  <a:ext uri="{0D108BD9-81ED-4DB2-BD59-A6C34878D82A}">
                    <a16:rowId xmlns:a16="http://schemas.microsoft.com/office/drawing/2014/main" val="1738407971"/>
                  </a:ext>
                </a:extLst>
              </a:tr>
              <a:tr h="217971">
                <a:tc>
                  <a:txBody>
                    <a:bodyPr/>
                    <a:lstStyle/>
                    <a:p>
                      <a:pPr rtl="0" fontAlgn="ctr"/>
                      <a:r>
                        <a:rPr lang="en-IN" sz="1100" b="0">
                          <a:solidFill>
                            <a:srgbClr val="434343"/>
                          </a:solidFill>
                          <a:effectLst/>
                          <a:latin typeface="Open Sans SemiBold" panose="020B0706030804020204" pitchFamily="34" charset="0"/>
                          <a:ea typeface="Open Sans SemiBold" panose="020B0706030804020204" pitchFamily="34" charset="0"/>
                          <a:cs typeface="Open Sans SemiBold" panose="020B0706030804020204" pitchFamily="34" charset="0"/>
                        </a:rPr>
                        <a:t>Portfolio and Wealth Management</a:t>
                      </a:r>
                    </a:p>
                  </a:txBody>
                  <a:tcPr marL="16905" marR="16905" marT="4226" marB="4226" anchor="ctr">
                    <a:lnL w="9525" cap="flat" cmpd="sng" algn="ctr">
                      <a:solidFill>
                        <a:srgbClr val="284E3F"/>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ctr"/>
                      <a:r>
                        <a:rPr lang="en-IN" sz="1100" b="0" dirty="0">
                          <a:solidFill>
                            <a:srgbClr val="434343"/>
                          </a:solidFill>
                          <a:effectLst/>
                          <a:latin typeface="Open Sans SemiBold" panose="020B0706030804020204" pitchFamily="34" charset="0"/>
                          <a:ea typeface="Open Sans SemiBold" panose="020B0706030804020204" pitchFamily="34" charset="0"/>
                          <a:cs typeface="Open Sans SemiBold" panose="020B0706030804020204" pitchFamily="34" charset="0"/>
                        </a:rPr>
                        <a:t>6</a:t>
                      </a:r>
                    </a:p>
                  </a:txBody>
                  <a:tcPr marL="16905" marR="16905" marT="4226" marB="422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ctr"/>
                      <a:r>
                        <a:rPr lang="en-US" sz="1100" b="0" dirty="0">
                          <a:solidFill>
                            <a:srgbClr val="434343"/>
                          </a:solidFill>
                          <a:effectLst/>
                          <a:latin typeface="Open Sans SemiBold" panose="020B0706030804020204" pitchFamily="34" charset="0"/>
                          <a:ea typeface="Open Sans SemiBold" panose="020B0706030804020204" pitchFamily="34" charset="0"/>
                          <a:cs typeface="Open Sans SemiBold" panose="020B0706030804020204" pitchFamily="34" charset="0"/>
                        </a:rPr>
                        <a:t>Personalized investment advice, Customer portfolios</a:t>
                      </a:r>
                    </a:p>
                  </a:txBody>
                  <a:tcPr marL="16905" marR="16905" marT="4226" marB="4226" anchor="ctr">
                    <a:lnL w="9525" cap="flat" cmpd="sng" algn="ctr">
                      <a:solidFill>
                        <a:srgbClr val="CCCCCC"/>
                      </a:solidFill>
                      <a:prstDash val="solid"/>
                      <a:round/>
                      <a:headEnd type="none" w="med" len="med"/>
                      <a:tailEnd type="none" w="med" len="med"/>
                    </a:lnL>
                    <a:lnR w="9525" cap="flat" cmpd="sng" algn="ctr">
                      <a:solidFill>
                        <a:srgbClr val="284E3F"/>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4057521303"/>
                  </a:ext>
                </a:extLst>
              </a:tr>
              <a:tr h="351158">
                <a:tc>
                  <a:txBody>
                    <a:bodyPr/>
                    <a:lstStyle/>
                    <a:p>
                      <a:pPr rtl="0" fontAlgn="ctr"/>
                      <a:r>
                        <a:rPr lang="en-IN" sz="1100" b="0">
                          <a:solidFill>
                            <a:srgbClr val="434343"/>
                          </a:solidFill>
                          <a:effectLst/>
                          <a:latin typeface="Open Sans SemiBold" panose="020B0706030804020204" pitchFamily="34" charset="0"/>
                          <a:ea typeface="Open Sans SemiBold" panose="020B0706030804020204" pitchFamily="34" charset="0"/>
                          <a:cs typeface="Open Sans SemiBold" panose="020B0706030804020204" pitchFamily="34" charset="0"/>
                        </a:rPr>
                        <a:t>Liquidity Risk Management</a:t>
                      </a:r>
                    </a:p>
                  </a:txBody>
                  <a:tcPr marL="16905" marR="16905" marT="4226" marB="4226" anchor="ctr">
                    <a:lnL w="9525" cap="flat" cmpd="sng" algn="ctr">
                      <a:solidFill>
                        <a:srgbClr val="284E3F"/>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8F9"/>
                    </a:solidFill>
                  </a:tcPr>
                </a:tc>
                <a:tc>
                  <a:txBody>
                    <a:bodyPr/>
                    <a:lstStyle/>
                    <a:p>
                      <a:pPr algn="ctr" rtl="0" fontAlgn="ctr"/>
                      <a:r>
                        <a:rPr lang="en-IN" sz="1100" b="0" dirty="0">
                          <a:solidFill>
                            <a:srgbClr val="434343"/>
                          </a:solidFill>
                          <a:effectLst/>
                          <a:latin typeface="Open Sans SemiBold" panose="020B0706030804020204" pitchFamily="34" charset="0"/>
                          <a:ea typeface="Open Sans SemiBold" panose="020B0706030804020204" pitchFamily="34" charset="0"/>
                          <a:cs typeface="Open Sans SemiBold" panose="020B0706030804020204" pitchFamily="34" charset="0"/>
                        </a:rPr>
                        <a:t>4</a:t>
                      </a:r>
                    </a:p>
                  </a:txBody>
                  <a:tcPr marL="16905" marR="16905" marT="4226" marB="422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8F9"/>
                    </a:solidFill>
                  </a:tcPr>
                </a:tc>
                <a:tc>
                  <a:txBody>
                    <a:bodyPr/>
                    <a:lstStyle/>
                    <a:p>
                      <a:pPr rtl="0" fontAlgn="ctr"/>
                      <a:r>
                        <a:rPr lang="en-US" sz="1100" b="0" dirty="0">
                          <a:solidFill>
                            <a:srgbClr val="434343"/>
                          </a:solidFill>
                          <a:effectLst/>
                          <a:latin typeface="Open Sans SemiBold" panose="020B0706030804020204" pitchFamily="34" charset="0"/>
                          <a:ea typeface="Open Sans SemiBold" panose="020B0706030804020204" pitchFamily="34" charset="0"/>
                          <a:cs typeface="Open Sans SemiBold" panose="020B0706030804020204" pitchFamily="34" charset="0"/>
                        </a:rPr>
                        <a:t>Liquidity risk, Early warning systems, Cultural considerations, Dynamic risk, Model interpretability</a:t>
                      </a:r>
                    </a:p>
                  </a:txBody>
                  <a:tcPr marL="16905" marR="16905" marT="4226" marB="4226" anchor="ctr">
                    <a:lnL w="9525" cap="flat" cmpd="sng" algn="ctr">
                      <a:solidFill>
                        <a:srgbClr val="CCCCCC"/>
                      </a:solidFill>
                      <a:prstDash val="solid"/>
                      <a:round/>
                      <a:headEnd type="none" w="med" len="med"/>
                      <a:tailEnd type="none" w="med" len="med"/>
                    </a:lnL>
                    <a:lnR w="9525" cap="flat" cmpd="sng" algn="ctr">
                      <a:solidFill>
                        <a:srgbClr val="284E3F"/>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8F9"/>
                    </a:solidFill>
                  </a:tcPr>
                </a:tc>
                <a:extLst>
                  <a:ext uri="{0D108BD9-81ED-4DB2-BD59-A6C34878D82A}">
                    <a16:rowId xmlns:a16="http://schemas.microsoft.com/office/drawing/2014/main" val="3365309449"/>
                  </a:ext>
                </a:extLst>
              </a:tr>
              <a:tr h="356869">
                <a:tc>
                  <a:txBody>
                    <a:bodyPr/>
                    <a:lstStyle/>
                    <a:p>
                      <a:pPr rtl="0" fontAlgn="ctr"/>
                      <a:r>
                        <a:rPr lang="en-US" sz="1100" b="0">
                          <a:solidFill>
                            <a:srgbClr val="434343"/>
                          </a:solidFill>
                          <a:effectLst/>
                          <a:latin typeface="Open Sans SemiBold" panose="020B0706030804020204" pitchFamily="34" charset="0"/>
                          <a:ea typeface="Open Sans SemiBold" panose="020B0706030804020204" pitchFamily="34" charset="0"/>
                          <a:cs typeface="Open Sans SemiBold" panose="020B0706030804020204" pitchFamily="34" charset="0"/>
                        </a:rPr>
                        <a:t>Predictive Analytics and Market Forecasting</a:t>
                      </a:r>
                    </a:p>
                  </a:txBody>
                  <a:tcPr marL="16905" marR="16905" marT="4226" marB="4226" anchor="ctr">
                    <a:lnL w="9525" cap="flat" cmpd="sng" algn="ctr">
                      <a:solidFill>
                        <a:srgbClr val="284E3F"/>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ctr"/>
                      <a:r>
                        <a:rPr lang="en-IN" sz="1100" b="0" dirty="0">
                          <a:solidFill>
                            <a:srgbClr val="434343"/>
                          </a:solidFill>
                          <a:effectLst/>
                          <a:latin typeface="Open Sans SemiBold" panose="020B0706030804020204" pitchFamily="34" charset="0"/>
                          <a:ea typeface="Open Sans SemiBold" panose="020B0706030804020204" pitchFamily="34" charset="0"/>
                          <a:cs typeface="Open Sans SemiBold" panose="020B0706030804020204" pitchFamily="34" charset="0"/>
                        </a:rPr>
                        <a:t>6</a:t>
                      </a:r>
                    </a:p>
                  </a:txBody>
                  <a:tcPr marL="16905" marR="16905" marT="4226" marB="422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ctr"/>
                      <a:r>
                        <a:rPr lang="en-US" sz="1100" b="0" dirty="0">
                          <a:solidFill>
                            <a:srgbClr val="434343"/>
                          </a:solidFill>
                          <a:effectLst/>
                          <a:latin typeface="Open Sans SemiBold" panose="020B0706030804020204" pitchFamily="34" charset="0"/>
                          <a:ea typeface="Open Sans SemiBold" panose="020B0706030804020204" pitchFamily="34" charset="0"/>
                          <a:cs typeface="Open Sans SemiBold" panose="020B0706030804020204" pitchFamily="34" charset="0"/>
                        </a:rPr>
                        <a:t>Transaction forecasting, Cash demand, Model accuracy, Data heterogeneity, Feature extraction</a:t>
                      </a:r>
                    </a:p>
                  </a:txBody>
                  <a:tcPr marL="16905" marR="16905" marT="4226" marB="4226" anchor="ctr">
                    <a:lnL w="9525" cap="flat" cmpd="sng" algn="ctr">
                      <a:solidFill>
                        <a:srgbClr val="CCCCCC"/>
                      </a:solidFill>
                      <a:prstDash val="solid"/>
                      <a:round/>
                      <a:headEnd type="none" w="med" len="med"/>
                      <a:tailEnd type="none" w="med" len="med"/>
                    </a:lnL>
                    <a:lnR w="9525" cap="flat" cmpd="sng" algn="ctr">
                      <a:solidFill>
                        <a:srgbClr val="284E3F"/>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2457718190"/>
                  </a:ext>
                </a:extLst>
              </a:tr>
              <a:tr h="351158">
                <a:tc>
                  <a:txBody>
                    <a:bodyPr/>
                    <a:lstStyle/>
                    <a:p>
                      <a:pPr rtl="0" fontAlgn="ctr"/>
                      <a:r>
                        <a:rPr lang="en-IN" sz="1100" b="0" dirty="0">
                          <a:solidFill>
                            <a:srgbClr val="434343"/>
                          </a:solidFill>
                          <a:effectLst/>
                          <a:latin typeface="Open Sans SemiBold" panose="020B0706030804020204" pitchFamily="34" charset="0"/>
                          <a:ea typeface="Open Sans SemiBold" panose="020B0706030804020204" pitchFamily="34" charset="0"/>
                          <a:cs typeface="Open Sans SemiBold" panose="020B0706030804020204" pitchFamily="34" charset="0"/>
                        </a:rPr>
                        <a:t>Operational Risk Management</a:t>
                      </a:r>
                    </a:p>
                  </a:txBody>
                  <a:tcPr marL="16905" marR="16905" marT="4226" marB="4226" anchor="ctr">
                    <a:lnL w="9525" cap="flat" cmpd="sng" algn="ctr">
                      <a:solidFill>
                        <a:srgbClr val="284E3F"/>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8F9"/>
                    </a:solidFill>
                  </a:tcPr>
                </a:tc>
                <a:tc>
                  <a:txBody>
                    <a:bodyPr/>
                    <a:lstStyle/>
                    <a:p>
                      <a:pPr algn="ctr" rtl="0" fontAlgn="ctr"/>
                      <a:r>
                        <a:rPr lang="en-IN" sz="1100" b="0" dirty="0">
                          <a:solidFill>
                            <a:srgbClr val="434343"/>
                          </a:solidFill>
                          <a:effectLst/>
                          <a:latin typeface="Open Sans SemiBold" panose="020B0706030804020204" pitchFamily="34" charset="0"/>
                          <a:ea typeface="Open Sans SemiBold" panose="020B0706030804020204" pitchFamily="34" charset="0"/>
                          <a:cs typeface="Open Sans SemiBold" panose="020B0706030804020204" pitchFamily="34" charset="0"/>
                        </a:rPr>
                        <a:t>4</a:t>
                      </a:r>
                    </a:p>
                  </a:txBody>
                  <a:tcPr marL="16905" marR="16905" marT="4226" marB="422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8F9"/>
                    </a:solidFill>
                  </a:tcPr>
                </a:tc>
                <a:tc>
                  <a:txBody>
                    <a:bodyPr/>
                    <a:lstStyle/>
                    <a:p>
                      <a:pPr rtl="0" fontAlgn="ctr"/>
                      <a:r>
                        <a:rPr lang="en-US" sz="1100" b="0" dirty="0">
                          <a:solidFill>
                            <a:srgbClr val="434343"/>
                          </a:solidFill>
                          <a:effectLst/>
                          <a:latin typeface="Open Sans SemiBold" panose="020B0706030804020204" pitchFamily="34" charset="0"/>
                          <a:ea typeface="Open Sans SemiBold" panose="020B0706030804020204" pitchFamily="34" charset="0"/>
                          <a:cs typeface="Open Sans SemiBold" panose="020B0706030804020204" pitchFamily="34" charset="0"/>
                        </a:rPr>
                        <a:t>Operational risk, Risk events, Model validation, Bias in training data, Explainable AI</a:t>
                      </a:r>
                    </a:p>
                  </a:txBody>
                  <a:tcPr marL="16905" marR="16905" marT="4226" marB="4226" anchor="ctr">
                    <a:lnL w="9525" cap="flat" cmpd="sng" algn="ctr">
                      <a:solidFill>
                        <a:srgbClr val="CCCCCC"/>
                      </a:solidFill>
                      <a:prstDash val="solid"/>
                      <a:round/>
                      <a:headEnd type="none" w="med" len="med"/>
                      <a:tailEnd type="none" w="med" len="med"/>
                    </a:lnL>
                    <a:lnR w="9525" cap="flat" cmpd="sng" algn="ctr">
                      <a:solidFill>
                        <a:srgbClr val="284E3F"/>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8F9"/>
                    </a:solidFill>
                  </a:tcPr>
                </a:tc>
                <a:extLst>
                  <a:ext uri="{0D108BD9-81ED-4DB2-BD59-A6C34878D82A}">
                    <a16:rowId xmlns:a16="http://schemas.microsoft.com/office/drawing/2014/main" val="3975405445"/>
                  </a:ext>
                </a:extLst>
              </a:tr>
              <a:tr h="356869">
                <a:tc>
                  <a:txBody>
                    <a:bodyPr/>
                    <a:lstStyle/>
                    <a:p>
                      <a:pPr rtl="0" fontAlgn="ctr"/>
                      <a:r>
                        <a:rPr lang="en-IN" sz="1100" b="0">
                          <a:solidFill>
                            <a:srgbClr val="434343"/>
                          </a:solidFill>
                          <a:effectLst/>
                          <a:latin typeface="Open Sans SemiBold" panose="020B0706030804020204" pitchFamily="34" charset="0"/>
                          <a:ea typeface="Open Sans SemiBold" panose="020B0706030804020204" pitchFamily="34" charset="0"/>
                          <a:cs typeface="Open Sans SemiBold" panose="020B0706030804020204" pitchFamily="34" charset="0"/>
                        </a:rPr>
                        <a:t>Systemic Risk Management</a:t>
                      </a:r>
                    </a:p>
                  </a:txBody>
                  <a:tcPr marL="16905" marR="16905" marT="4226" marB="4226" anchor="ctr">
                    <a:lnL w="9525" cap="flat" cmpd="sng" algn="ctr">
                      <a:solidFill>
                        <a:srgbClr val="284E3F"/>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ctr"/>
                      <a:r>
                        <a:rPr lang="en-IN" sz="1100" b="0" dirty="0">
                          <a:solidFill>
                            <a:srgbClr val="434343"/>
                          </a:solidFill>
                          <a:effectLst/>
                          <a:latin typeface="Open Sans SemiBold" panose="020B0706030804020204" pitchFamily="34" charset="0"/>
                          <a:ea typeface="Open Sans SemiBold" panose="020B0706030804020204" pitchFamily="34" charset="0"/>
                          <a:cs typeface="Open Sans SemiBold" panose="020B0706030804020204" pitchFamily="34" charset="0"/>
                        </a:rPr>
                        <a:t>4</a:t>
                      </a:r>
                    </a:p>
                  </a:txBody>
                  <a:tcPr marL="16905" marR="16905" marT="4226" marB="422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ctr"/>
                      <a:r>
                        <a:rPr lang="en-US" sz="1100" b="0" dirty="0">
                          <a:solidFill>
                            <a:srgbClr val="434343"/>
                          </a:solidFill>
                          <a:effectLst/>
                          <a:latin typeface="Open Sans SemiBold" panose="020B0706030804020204" pitchFamily="34" charset="0"/>
                          <a:ea typeface="Open Sans SemiBold" panose="020B0706030804020204" pitchFamily="34" charset="0"/>
                          <a:cs typeface="Open Sans SemiBold" panose="020B0706030804020204" pitchFamily="34" charset="0"/>
                        </a:rPr>
                        <a:t>Systemic risk, Contagion effects, Dynamic and unpredictable events, Procyclicality, ESG integration</a:t>
                      </a:r>
                    </a:p>
                  </a:txBody>
                  <a:tcPr marL="16905" marR="16905" marT="4226" marB="4226" anchor="ctr">
                    <a:lnL w="9525" cap="flat" cmpd="sng" algn="ctr">
                      <a:solidFill>
                        <a:srgbClr val="CCCCCC"/>
                      </a:solidFill>
                      <a:prstDash val="solid"/>
                      <a:round/>
                      <a:headEnd type="none" w="med" len="med"/>
                      <a:tailEnd type="none" w="med" len="med"/>
                    </a:lnL>
                    <a:lnR w="9525" cap="flat" cmpd="sng" algn="ctr">
                      <a:solidFill>
                        <a:srgbClr val="284E3F"/>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240652387"/>
                  </a:ext>
                </a:extLst>
              </a:tr>
              <a:tr h="179896">
                <a:tc>
                  <a:txBody>
                    <a:bodyPr/>
                    <a:lstStyle/>
                    <a:p>
                      <a:pPr rtl="0" fontAlgn="ctr"/>
                      <a:r>
                        <a:rPr lang="en-US" sz="1100" b="0">
                          <a:solidFill>
                            <a:srgbClr val="434343"/>
                          </a:solidFill>
                          <a:effectLst/>
                          <a:latin typeface="Open Sans SemiBold" panose="020B0706030804020204" pitchFamily="34" charset="0"/>
                          <a:ea typeface="Open Sans SemiBold" panose="020B0706030804020204" pitchFamily="34" charset="0"/>
                          <a:cs typeface="Open Sans SemiBold" panose="020B0706030804020204" pitchFamily="34" charset="0"/>
                        </a:rPr>
                        <a:t>Operational Efficiency and Process Automation</a:t>
                      </a:r>
                    </a:p>
                  </a:txBody>
                  <a:tcPr marL="16905" marR="16905" marT="4226" marB="4226" anchor="ctr">
                    <a:lnL w="9525" cap="flat" cmpd="sng" algn="ctr">
                      <a:solidFill>
                        <a:srgbClr val="284E3F"/>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8F9"/>
                    </a:solidFill>
                  </a:tcPr>
                </a:tc>
                <a:tc>
                  <a:txBody>
                    <a:bodyPr/>
                    <a:lstStyle/>
                    <a:p>
                      <a:pPr algn="ctr" rtl="0" fontAlgn="ctr"/>
                      <a:r>
                        <a:rPr lang="en-IN" sz="1100" b="0" dirty="0">
                          <a:solidFill>
                            <a:srgbClr val="434343"/>
                          </a:solidFill>
                          <a:effectLst/>
                          <a:latin typeface="Open Sans SemiBold" panose="020B0706030804020204" pitchFamily="34" charset="0"/>
                          <a:ea typeface="Open Sans SemiBold" panose="020B0706030804020204" pitchFamily="34" charset="0"/>
                          <a:cs typeface="Open Sans SemiBold" panose="020B0706030804020204" pitchFamily="34" charset="0"/>
                        </a:rPr>
                        <a:t>4</a:t>
                      </a:r>
                    </a:p>
                  </a:txBody>
                  <a:tcPr marL="16905" marR="16905" marT="4226" marB="422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8F9"/>
                    </a:solidFill>
                  </a:tcPr>
                </a:tc>
                <a:tc>
                  <a:txBody>
                    <a:bodyPr/>
                    <a:lstStyle/>
                    <a:p>
                      <a:pPr rtl="0" fontAlgn="ctr"/>
                      <a:r>
                        <a:rPr lang="en-IN" sz="1100" b="0" dirty="0">
                          <a:solidFill>
                            <a:srgbClr val="434343"/>
                          </a:solidFill>
                          <a:effectLst/>
                          <a:latin typeface="Open Sans SemiBold" panose="020B0706030804020204" pitchFamily="34" charset="0"/>
                          <a:ea typeface="Open Sans SemiBold" panose="020B0706030804020204" pitchFamily="34" charset="0"/>
                          <a:cs typeface="Open Sans SemiBold" panose="020B0706030804020204" pitchFamily="34" charset="0"/>
                        </a:rPr>
                        <a:t>Automated tasks, Operational efficiency</a:t>
                      </a:r>
                    </a:p>
                  </a:txBody>
                  <a:tcPr marL="16905" marR="16905" marT="4226" marB="4226" anchor="ctr">
                    <a:lnL w="9525" cap="flat" cmpd="sng" algn="ctr">
                      <a:solidFill>
                        <a:srgbClr val="CCCCCC"/>
                      </a:solidFill>
                      <a:prstDash val="solid"/>
                      <a:round/>
                      <a:headEnd type="none" w="med" len="med"/>
                      <a:tailEnd type="none" w="med" len="med"/>
                    </a:lnL>
                    <a:lnR w="9525" cap="flat" cmpd="sng" algn="ctr">
                      <a:solidFill>
                        <a:srgbClr val="284E3F"/>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8F9"/>
                    </a:solidFill>
                  </a:tcPr>
                </a:tc>
                <a:extLst>
                  <a:ext uri="{0D108BD9-81ED-4DB2-BD59-A6C34878D82A}">
                    <a16:rowId xmlns:a16="http://schemas.microsoft.com/office/drawing/2014/main" val="561718321"/>
                  </a:ext>
                </a:extLst>
              </a:tr>
              <a:tr h="217971">
                <a:tc>
                  <a:txBody>
                    <a:bodyPr/>
                    <a:lstStyle/>
                    <a:p>
                      <a:pPr rtl="0" fontAlgn="ctr"/>
                      <a:r>
                        <a:rPr lang="en-US" sz="1100" b="0">
                          <a:solidFill>
                            <a:srgbClr val="434343"/>
                          </a:solidFill>
                          <a:effectLst/>
                          <a:latin typeface="Open Sans SemiBold" panose="020B0706030804020204" pitchFamily="34" charset="0"/>
                          <a:ea typeface="Open Sans SemiBold" panose="020B0706030804020204" pitchFamily="34" charset="0"/>
                          <a:cs typeface="Open Sans SemiBold" panose="020B0706030804020204" pitchFamily="34" charset="0"/>
                        </a:rPr>
                        <a:t>Regulatory Compliance and Risk Management</a:t>
                      </a:r>
                    </a:p>
                  </a:txBody>
                  <a:tcPr marL="16905" marR="16905" marT="4226" marB="4226" anchor="ctr">
                    <a:lnL w="9525" cap="flat" cmpd="sng" algn="ctr">
                      <a:solidFill>
                        <a:srgbClr val="284E3F"/>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ctr"/>
                      <a:r>
                        <a:rPr lang="en-IN" sz="1100" b="0" dirty="0">
                          <a:solidFill>
                            <a:srgbClr val="434343"/>
                          </a:solidFill>
                          <a:effectLst/>
                          <a:latin typeface="Open Sans SemiBold" panose="020B0706030804020204" pitchFamily="34" charset="0"/>
                          <a:ea typeface="Open Sans SemiBold" panose="020B0706030804020204" pitchFamily="34" charset="0"/>
                          <a:cs typeface="Open Sans SemiBold" panose="020B0706030804020204" pitchFamily="34" charset="0"/>
                        </a:rPr>
                        <a:t>4</a:t>
                      </a:r>
                    </a:p>
                  </a:txBody>
                  <a:tcPr marL="16905" marR="16905" marT="4226" marB="422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ctr"/>
                      <a:r>
                        <a:rPr lang="en-US" sz="1100" b="0" dirty="0">
                          <a:solidFill>
                            <a:srgbClr val="434343"/>
                          </a:solidFill>
                          <a:effectLst/>
                          <a:latin typeface="Open Sans SemiBold" panose="020B0706030804020204" pitchFamily="34" charset="0"/>
                          <a:ea typeface="Open Sans SemiBold" panose="020B0706030804020204" pitchFamily="34" charset="0"/>
                          <a:cs typeface="Open Sans SemiBold" panose="020B0706030804020204" pitchFamily="34" charset="0"/>
                        </a:rPr>
                        <a:t>Regulatory compliance, Risk management, Explainable AI</a:t>
                      </a:r>
                    </a:p>
                  </a:txBody>
                  <a:tcPr marL="16905" marR="16905" marT="4226" marB="4226" anchor="ctr">
                    <a:lnL w="9525" cap="flat" cmpd="sng" algn="ctr">
                      <a:solidFill>
                        <a:srgbClr val="CCCCCC"/>
                      </a:solidFill>
                      <a:prstDash val="solid"/>
                      <a:round/>
                      <a:headEnd type="none" w="med" len="med"/>
                      <a:tailEnd type="none" w="med" len="med"/>
                    </a:lnL>
                    <a:lnR w="9525" cap="flat" cmpd="sng" algn="ctr">
                      <a:solidFill>
                        <a:srgbClr val="284E3F"/>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3643127430"/>
                  </a:ext>
                </a:extLst>
              </a:tr>
              <a:tr h="217971">
                <a:tc>
                  <a:txBody>
                    <a:bodyPr/>
                    <a:lstStyle/>
                    <a:p>
                      <a:pPr rtl="0" fontAlgn="ctr"/>
                      <a:r>
                        <a:rPr lang="en-IN" sz="1100" b="0">
                          <a:solidFill>
                            <a:srgbClr val="434343"/>
                          </a:solidFill>
                          <a:effectLst/>
                          <a:latin typeface="Open Sans SemiBold" panose="020B0706030804020204" pitchFamily="34" charset="0"/>
                          <a:ea typeface="Open Sans SemiBold" panose="020B0706030804020204" pitchFamily="34" charset="0"/>
                          <a:cs typeface="Open Sans SemiBold" panose="020B0706030804020204" pitchFamily="34" charset="0"/>
                        </a:rPr>
                        <a:t>Cross-selling</a:t>
                      </a:r>
                    </a:p>
                  </a:txBody>
                  <a:tcPr marL="16905" marR="16905" marT="4226" marB="4226" anchor="ctr">
                    <a:lnL w="9525" cap="flat" cmpd="sng" algn="ctr">
                      <a:solidFill>
                        <a:srgbClr val="284E3F"/>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8F9"/>
                    </a:solidFill>
                  </a:tcPr>
                </a:tc>
                <a:tc>
                  <a:txBody>
                    <a:bodyPr/>
                    <a:lstStyle/>
                    <a:p>
                      <a:pPr algn="ctr" rtl="0" fontAlgn="ctr"/>
                      <a:r>
                        <a:rPr lang="en-IN" sz="1100" b="0" dirty="0">
                          <a:solidFill>
                            <a:srgbClr val="434343"/>
                          </a:solidFill>
                          <a:effectLst/>
                          <a:latin typeface="Open Sans SemiBold" panose="020B0706030804020204" pitchFamily="34" charset="0"/>
                          <a:ea typeface="Open Sans SemiBold" panose="020B0706030804020204" pitchFamily="34" charset="0"/>
                          <a:cs typeface="Open Sans SemiBold" panose="020B0706030804020204" pitchFamily="34" charset="0"/>
                        </a:rPr>
                        <a:t>5</a:t>
                      </a:r>
                    </a:p>
                  </a:txBody>
                  <a:tcPr marL="16905" marR="16905" marT="4226" marB="422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8F9"/>
                    </a:solidFill>
                  </a:tcPr>
                </a:tc>
                <a:tc>
                  <a:txBody>
                    <a:bodyPr/>
                    <a:lstStyle/>
                    <a:p>
                      <a:pPr rtl="0" fontAlgn="ctr"/>
                      <a:r>
                        <a:rPr lang="en-US" sz="1100" b="0" dirty="0">
                          <a:solidFill>
                            <a:srgbClr val="434343"/>
                          </a:solidFill>
                          <a:effectLst/>
                          <a:latin typeface="Open Sans SemiBold" panose="020B0706030804020204" pitchFamily="34" charset="0"/>
                          <a:ea typeface="Open Sans SemiBold" panose="020B0706030804020204" pitchFamily="34" charset="0"/>
                          <a:cs typeface="Open Sans SemiBold" panose="020B0706030804020204" pitchFamily="34" charset="0"/>
                        </a:rPr>
                        <a:t>Cross-selling, Customer relationship management (CRM), Marketing</a:t>
                      </a:r>
                    </a:p>
                  </a:txBody>
                  <a:tcPr marL="16905" marR="16905" marT="4226" marB="4226" anchor="ctr">
                    <a:lnL w="9525" cap="flat" cmpd="sng" algn="ctr">
                      <a:solidFill>
                        <a:srgbClr val="CCCCCC"/>
                      </a:solidFill>
                      <a:prstDash val="solid"/>
                      <a:round/>
                      <a:headEnd type="none" w="med" len="med"/>
                      <a:tailEnd type="none" w="med" len="med"/>
                    </a:lnL>
                    <a:lnR w="9525" cap="flat" cmpd="sng" algn="ctr">
                      <a:solidFill>
                        <a:srgbClr val="284E3F"/>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6F8F9"/>
                    </a:solidFill>
                  </a:tcPr>
                </a:tc>
                <a:extLst>
                  <a:ext uri="{0D108BD9-81ED-4DB2-BD59-A6C34878D82A}">
                    <a16:rowId xmlns:a16="http://schemas.microsoft.com/office/drawing/2014/main" val="551420165"/>
                  </a:ext>
                </a:extLst>
              </a:tr>
              <a:tr h="351158">
                <a:tc>
                  <a:txBody>
                    <a:bodyPr/>
                    <a:lstStyle/>
                    <a:p>
                      <a:pPr rtl="0" fontAlgn="ctr"/>
                      <a:r>
                        <a:rPr lang="en-IN" sz="1100" b="0">
                          <a:solidFill>
                            <a:srgbClr val="434343"/>
                          </a:solidFill>
                          <a:effectLst/>
                          <a:latin typeface="Open Sans SemiBold" panose="020B0706030804020204" pitchFamily="34" charset="0"/>
                          <a:ea typeface="Open Sans SemiBold" panose="020B0706030804020204" pitchFamily="34" charset="0"/>
                          <a:cs typeface="Open Sans SemiBold" panose="020B0706030804020204" pitchFamily="34" charset="0"/>
                        </a:rPr>
                        <a:t>Technology Critique</a:t>
                      </a:r>
                    </a:p>
                  </a:txBody>
                  <a:tcPr marL="16905" marR="16905" marT="4226" marB="4226" anchor="ctr">
                    <a:lnL w="9525" cap="flat" cmpd="sng" algn="ctr">
                      <a:solidFill>
                        <a:srgbClr val="284E3F"/>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284E3F"/>
                      </a:solidFill>
                      <a:prstDash val="solid"/>
                      <a:round/>
                      <a:headEnd type="none" w="med" len="med"/>
                      <a:tailEnd type="none" w="med" len="med"/>
                    </a:lnB>
                    <a:solidFill>
                      <a:srgbClr val="FFFFFF"/>
                    </a:solidFill>
                  </a:tcPr>
                </a:tc>
                <a:tc>
                  <a:txBody>
                    <a:bodyPr/>
                    <a:lstStyle/>
                    <a:p>
                      <a:pPr algn="ctr" rtl="0" fontAlgn="ctr"/>
                      <a:r>
                        <a:rPr lang="en-IN" sz="1100" b="0" dirty="0">
                          <a:solidFill>
                            <a:srgbClr val="434343"/>
                          </a:solidFill>
                          <a:effectLst/>
                          <a:latin typeface="Open Sans SemiBold" panose="020B0706030804020204" pitchFamily="34" charset="0"/>
                          <a:ea typeface="Open Sans SemiBold" panose="020B0706030804020204" pitchFamily="34" charset="0"/>
                          <a:cs typeface="Open Sans SemiBold" panose="020B0706030804020204" pitchFamily="34" charset="0"/>
                        </a:rPr>
                        <a:t>16</a:t>
                      </a:r>
                    </a:p>
                  </a:txBody>
                  <a:tcPr marL="16905" marR="16905" marT="4226" marB="422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284E3F"/>
                      </a:solidFill>
                      <a:prstDash val="solid"/>
                      <a:round/>
                      <a:headEnd type="none" w="med" len="med"/>
                      <a:tailEnd type="none" w="med" len="med"/>
                    </a:lnB>
                    <a:solidFill>
                      <a:srgbClr val="FFFFFF"/>
                    </a:solidFill>
                  </a:tcPr>
                </a:tc>
                <a:tc>
                  <a:txBody>
                    <a:bodyPr/>
                    <a:lstStyle/>
                    <a:p>
                      <a:pPr rtl="0" fontAlgn="ctr"/>
                      <a:r>
                        <a:rPr lang="en-US" sz="1100" b="0" dirty="0">
                          <a:solidFill>
                            <a:srgbClr val="434343"/>
                          </a:solidFill>
                          <a:effectLst/>
                          <a:latin typeface="Open Sans SemiBold" panose="020B0706030804020204" pitchFamily="34" charset="0"/>
                          <a:ea typeface="Open Sans SemiBold" panose="020B0706030804020204" pitchFamily="34" charset="0"/>
                          <a:cs typeface="Open Sans SemiBold" panose="020B0706030804020204" pitchFamily="34" charset="0"/>
                        </a:rPr>
                        <a:t>Technology adoption, Risk management, Regulatory compliance, Operational efficiency</a:t>
                      </a:r>
                    </a:p>
                  </a:txBody>
                  <a:tcPr marL="16905" marR="16905" marT="4226" marB="4226" anchor="ctr">
                    <a:lnL w="9525" cap="flat" cmpd="sng" algn="ctr">
                      <a:solidFill>
                        <a:srgbClr val="CCCCCC"/>
                      </a:solidFill>
                      <a:prstDash val="solid"/>
                      <a:round/>
                      <a:headEnd type="none" w="med" len="med"/>
                      <a:tailEnd type="none" w="med" len="med"/>
                    </a:lnL>
                    <a:lnR w="9525" cap="flat" cmpd="sng" algn="ctr">
                      <a:solidFill>
                        <a:srgbClr val="284E3F"/>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284E3F"/>
                      </a:solidFill>
                      <a:prstDash val="solid"/>
                      <a:round/>
                      <a:headEnd type="none" w="med" len="med"/>
                      <a:tailEnd type="none" w="med" len="med"/>
                    </a:lnB>
                    <a:solidFill>
                      <a:srgbClr val="FFFFFF"/>
                    </a:solidFill>
                  </a:tcPr>
                </a:tc>
                <a:extLst>
                  <a:ext uri="{0D108BD9-81ED-4DB2-BD59-A6C34878D82A}">
                    <a16:rowId xmlns:a16="http://schemas.microsoft.com/office/drawing/2014/main" val="3517071684"/>
                  </a:ext>
                </a:extLst>
              </a:tr>
            </a:tbl>
          </a:graphicData>
        </a:graphic>
      </p:graphicFrame>
    </p:spTree>
    <p:extLst>
      <p:ext uri="{BB962C8B-B14F-4D97-AF65-F5344CB8AC3E}">
        <p14:creationId xmlns:p14="http://schemas.microsoft.com/office/powerpoint/2010/main" val="1704286392"/>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028D8-99C3-84DA-974E-73F80EB5BC2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4ECFCF-FDA6-9956-B221-FE86636CC71D}"/>
              </a:ext>
            </a:extLst>
          </p:cNvPr>
          <p:cNvSpPr>
            <a:spLocks noGrp="1"/>
          </p:cNvSpPr>
          <p:nvPr>
            <p:ph type="sldNum" sz="quarter" idx="4"/>
          </p:nvPr>
        </p:nvSpPr>
        <p:spPr/>
        <p:txBody>
          <a:bodyPr/>
          <a:lstStyle/>
          <a:p>
            <a:fld id="{93AE1883-0942-4AA3-9DB2-9C7C3A0314B1}" type="slidenum">
              <a:rPr lang="en-US" smtClean="0"/>
              <a:pPr/>
              <a:t>23</a:t>
            </a:fld>
            <a:endParaRPr lang="en-US" dirty="0"/>
          </a:p>
        </p:txBody>
      </p:sp>
      <p:sp>
        <p:nvSpPr>
          <p:cNvPr id="3" name="Text Placeholder 2">
            <a:extLst>
              <a:ext uri="{FF2B5EF4-FFF2-40B4-BE49-F238E27FC236}">
                <a16:creationId xmlns:a16="http://schemas.microsoft.com/office/drawing/2014/main" id="{8AABAC62-8ACF-0DD9-4CA8-66A1B5427F5C}"/>
              </a:ext>
            </a:extLst>
          </p:cNvPr>
          <p:cNvSpPr>
            <a:spLocks noGrp="1"/>
          </p:cNvSpPr>
          <p:nvPr>
            <p:ph type="body" sz="quarter" idx="10"/>
          </p:nvPr>
        </p:nvSpPr>
        <p:spPr/>
        <p:txBody>
          <a:bodyPr/>
          <a:lstStyle/>
          <a:p>
            <a:r>
              <a:rPr lang="en-US" dirty="0"/>
              <a:t>Conclusion: How have AI/ML been applied in the banking sector to address key challenges?</a:t>
            </a:r>
          </a:p>
          <a:p>
            <a:endParaRPr lang="en-IN" dirty="0"/>
          </a:p>
        </p:txBody>
      </p:sp>
      <p:sp>
        <p:nvSpPr>
          <p:cNvPr id="4" name="Text Placeholder 3">
            <a:extLst>
              <a:ext uri="{FF2B5EF4-FFF2-40B4-BE49-F238E27FC236}">
                <a16:creationId xmlns:a16="http://schemas.microsoft.com/office/drawing/2014/main" id="{B4CDF6A5-AD94-632F-6B79-E44D8B238E11}"/>
              </a:ext>
            </a:extLst>
          </p:cNvPr>
          <p:cNvSpPr>
            <a:spLocks noGrp="1"/>
          </p:cNvSpPr>
          <p:nvPr>
            <p:ph type="body" sz="quarter" idx="11"/>
          </p:nvPr>
        </p:nvSpPr>
        <p:spPr>
          <a:xfrm>
            <a:off x="609600" y="1310947"/>
            <a:ext cx="11196637" cy="4708853"/>
          </a:xfrm>
        </p:spPr>
        <p:txBody>
          <a:bodyPr/>
          <a:lstStyle/>
          <a:p>
            <a:pPr marL="742950" lvl="1" indent="-285750">
              <a:lnSpc>
                <a:spcPct val="150000"/>
              </a:lnSpc>
              <a:buFont typeface="Arial" panose="020B0604020202020204" pitchFamily="34" charset="0"/>
              <a:buChar char="•"/>
            </a:pPr>
            <a:r>
              <a:rPr lang="en-US" sz="1600" dirty="0">
                <a:latin typeface="Open Sans Light" panose="020B0306030504020204" pitchFamily="34" charset="0"/>
                <a:ea typeface="Open Sans Light" panose="020B0306030504020204" pitchFamily="34" charset="0"/>
                <a:cs typeface="Open Sans Light" panose="020B0306030504020204" pitchFamily="34" charset="0"/>
              </a:rPr>
              <a:t>AI/ML significantly improves fraud detection, credit risk management, and customer service.</a:t>
            </a:r>
          </a:p>
          <a:p>
            <a:pPr marL="742950" lvl="1" indent="-285750">
              <a:lnSpc>
                <a:spcPct val="150000"/>
              </a:lnSpc>
              <a:buFont typeface="Arial" panose="020B0604020202020204" pitchFamily="34" charset="0"/>
              <a:buChar char="•"/>
            </a:pPr>
            <a:r>
              <a:rPr lang="en-US" sz="1600" dirty="0">
                <a:latin typeface="Open Sans Light" panose="020B0306030504020204" pitchFamily="34" charset="0"/>
                <a:ea typeface="Open Sans Light" panose="020B0306030504020204" pitchFamily="34" charset="0"/>
                <a:cs typeface="Open Sans Light" panose="020B0306030504020204" pitchFamily="34" charset="0"/>
              </a:rPr>
              <a:t>Machine learning models such as anomaly detection outperform traditional fraud prevention techniques, enabling real-time fraud prevention.</a:t>
            </a:r>
          </a:p>
          <a:p>
            <a:pPr marL="742950" lvl="1" indent="-285750">
              <a:lnSpc>
                <a:spcPct val="150000"/>
              </a:lnSpc>
              <a:buFont typeface="Arial" panose="020B0604020202020204" pitchFamily="34" charset="0"/>
              <a:buChar char="•"/>
            </a:pPr>
            <a:r>
              <a:rPr lang="en-US" sz="1600" dirty="0">
                <a:latin typeface="Open Sans Light" panose="020B0306030504020204" pitchFamily="34" charset="0"/>
                <a:ea typeface="Open Sans Light" panose="020B0306030504020204" pitchFamily="34" charset="0"/>
                <a:cs typeface="Open Sans Light" panose="020B0306030504020204" pitchFamily="34" charset="0"/>
              </a:rPr>
              <a:t>AI-driven predictive analytics enhance customer churn management by offering retention strategies based on behavior patterns.</a:t>
            </a:r>
          </a:p>
          <a:p>
            <a:pPr marL="742950" lvl="1" indent="-285750">
              <a:lnSpc>
                <a:spcPct val="150000"/>
              </a:lnSpc>
              <a:buFont typeface="Arial" panose="020B0604020202020204" pitchFamily="34" charset="0"/>
              <a:buChar char="•"/>
            </a:pPr>
            <a:r>
              <a:rPr lang="en-US" sz="1600" dirty="0">
                <a:latin typeface="Open Sans Light" panose="020B0306030504020204" pitchFamily="34" charset="0"/>
                <a:ea typeface="Open Sans Light" panose="020B0306030504020204" pitchFamily="34" charset="0"/>
                <a:cs typeface="Open Sans Light" panose="020B0306030504020204" pitchFamily="34" charset="0"/>
              </a:rPr>
              <a:t>Chatbots and virtual assistants improve customer engagement, reducing response time and operational costs.</a:t>
            </a:r>
          </a:p>
        </p:txBody>
      </p:sp>
      <p:sp>
        <p:nvSpPr>
          <p:cNvPr id="5" name="Text Placeholder 4">
            <a:extLst>
              <a:ext uri="{FF2B5EF4-FFF2-40B4-BE49-F238E27FC236}">
                <a16:creationId xmlns:a16="http://schemas.microsoft.com/office/drawing/2014/main" id="{4FF70E31-6418-4242-EB05-7BBF4AEA5CA7}"/>
              </a:ext>
            </a:extLst>
          </p:cNvPr>
          <p:cNvSpPr>
            <a:spLocks noGrp="1"/>
          </p:cNvSpPr>
          <p:nvPr>
            <p:ph type="body" sz="quarter" idx="12"/>
          </p:nvPr>
        </p:nvSpPr>
        <p:spPr/>
        <p:txBody>
          <a:bodyPr/>
          <a:lstStyle/>
          <a:p>
            <a:endParaRPr lang="en-IN"/>
          </a:p>
        </p:txBody>
      </p:sp>
    </p:spTree>
    <p:extLst>
      <p:ext uri="{BB962C8B-B14F-4D97-AF65-F5344CB8AC3E}">
        <p14:creationId xmlns:p14="http://schemas.microsoft.com/office/powerpoint/2010/main" val="222807765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5A9B8-8D2A-C3D3-B782-10062F76605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1C88CF-1328-7A54-F761-CD9DB7E0B0AA}"/>
              </a:ext>
            </a:extLst>
          </p:cNvPr>
          <p:cNvSpPr>
            <a:spLocks noGrp="1"/>
          </p:cNvSpPr>
          <p:nvPr>
            <p:ph type="sldNum" sz="quarter" idx="4"/>
          </p:nvPr>
        </p:nvSpPr>
        <p:spPr/>
        <p:txBody>
          <a:bodyPr/>
          <a:lstStyle/>
          <a:p>
            <a:fld id="{93AE1883-0942-4AA3-9DB2-9C7C3A0314B1}" type="slidenum">
              <a:rPr lang="en-US" smtClean="0"/>
              <a:pPr/>
              <a:t>24</a:t>
            </a:fld>
            <a:endParaRPr lang="en-US" dirty="0"/>
          </a:p>
        </p:txBody>
      </p:sp>
      <p:sp>
        <p:nvSpPr>
          <p:cNvPr id="3" name="Text Placeholder 2">
            <a:extLst>
              <a:ext uri="{FF2B5EF4-FFF2-40B4-BE49-F238E27FC236}">
                <a16:creationId xmlns:a16="http://schemas.microsoft.com/office/drawing/2014/main" id="{46605137-C441-F8E4-3480-C360A83D8E62}"/>
              </a:ext>
            </a:extLst>
          </p:cNvPr>
          <p:cNvSpPr>
            <a:spLocks noGrp="1"/>
          </p:cNvSpPr>
          <p:nvPr>
            <p:ph type="body" sz="quarter" idx="10"/>
          </p:nvPr>
        </p:nvSpPr>
        <p:spPr/>
        <p:txBody>
          <a:bodyPr/>
          <a:lstStyle/>
          <a:p>
            <a:r>
              <a:rPr lang="en-US" dirty="0"/>
              <a:t>Conclusion: What are the emerging trends in AI/ML research in banking?</a:t>
            </a:r>
          </a:p>
        </p:txBody>
      </p:sp>
      <p:sp>
        <p:nvSpPr>
          <p:cNvPr id="4" name="Text Placeholder 3">
            <a:extLst>
              <a:ext uri="{FF2B5EF4-FFF2-40B4-BE49-F238E27FC236}">
                <a16:creationId xmlns:a16="http://schemas.microsoft.com/office/drawing/2014/main" id="{0391A227-AB3F-057C-518B-41E3DBACCFAB}"/>
              </a:ext>
            </a:extLst>
          </p:cNvPr>
          <p:cNvSpPr>
            <a:spLocks noGrp="1"/>
          </p:cNvSpPr>
          <p:nvPr>
            <p:ph type="body" sz="quarter" idx="11"/>
          </p:nvPr>
        </p:nvSpPr>
        <p:spPr>
          <a:xfrm>
            <a:off x="609600" y="1310947"/>
            <a:ext cx="11196637" cy="4708853"/>
          </a:xfrm>
        </p:spPr>
        <p:txBody>
          <a:bodyPr/>
          <a:lstStyle/>
          <a:p>
            <a:pPr marL="742950" lvl="1" indent="-285750">
              <a:lnSpc>
                <a:spcPct val="150000"/>
              </a:lnSpc>
              <a:buFont typeface="Arial" panose="020B0604020202020204" pitchFamily="34" charset="0"/>
              <a:buChar char="•"/>
            </a:pPr>
            <a:r>
              <a:rPr lang="en-US" sz="1600" dirty="0">
                <a:latin typeface="Open Sans Light" panose="020B0306030504020204" pitchFamily="34" charset="0"/>
                <a:ea typeface="Open Sans Light" panose="020B0306030504020204" pitchFamily="34" charset="0"/>
                <a:cs typeface="Open Sans Light" panose="020B0306030504020204" pitchFamily="34" charset="0"/>
              </a:rPr>
              <a:t>Increasing adoption of cybersecurity-focused AI to protect sensitive financial data.</a:t>
            </a:r>
          </a:p>
          <a:p>
            <a:pPr marL="742950" lvl="1" indent="-285750">
              <a:lnSpc>
                <a:spcPct val="150000"/>
              </a:lnSpc>
              <a:buFont typeface="Arial" panose="020B0604020202020204" pitchFamily="34" charset="0"/>
              <a:buChar char="•"/>
            </a:pPr>
            <a:r>
              <a:rPr lang="en-US" sz="1600" dirty="0">
                <a:latin typeface="Open Sans Light" panose="020B0306030504020204" pitchFamily="34" charset="0"/>
                <a:ea typeface="Open Sans Light" panose="020B0306030504020204" pitchFamily="34" charset="0"/>
                <a:cs typeface="Open Sans Light" panose="020B0306030504020204" pitchFamily="34" charset="0"/>
              </a:rPr>
              <a:t>The rise of explainable AI (XAI) to improve transparency and trust in AI-driven financial decisions.</a:t>
            </a:r>
          </a:p>
          <a:p>
            <a:pPr marL="742950" lvl="1" indent="-285750">
              <a:lnSpc>
                <a:spcPct val="150000"/>
              </a:lnSpc>
              <a:buFont typeface="Arial" panose="020B0604020202020204" pitchFamily="34" charset="0"/>
              <a:buChar char="•"/>
            </a:pPr>
            <a:r>
              <a:rPr lang="en-US" sz="1600" dirty="0">
                <a:latin typeface="Open Sans Light" panose="020B0306030504020204" pitchFamily="34" charset="0"/>
                <a:ea typeface="Open Sans Light" panose="020B0306030504020204" pitchFamily="34" charset="0"/>
                <a:cs typeface="Open Sans Light" panose="020B0306030504020204" pitchFamily="34" charset="0"/>
              </a:rPr>
              <a:t>AI-based regulatory compliance automation helps banks reduce penalties and meet legal requirements efficiently.</a:t>
            </a:r>
          </a:p>
          <a:p>
            <a:pPr marL="742950" lvl="1" indent="-285750">
              <a:lnSpc>
                <a:spcPct val="150000"/>
              </a:lnSpc>
              <a:buFont typeface="Arial" panose="020B0604020202020204" pitchFamily="34" charset="0"/>
              <a:buChar char="•"/>
            </a:pPr>
            <a:r>
              <a:rPr lang="en-US" sz="1600" dirty="0">
                <a:latin typeface="Open Sans Light" panose="020B0306030504020204" pitchFamily="34" charset="0"/>
                <a:ea typeface="Open Sans Light" panose="020B0306030504020204" pitchFamily="34" charset="0"/>
                <a:cs typeface="Open Sans Light" panose="020B0306030504020204" pitchFamily="34" charset="0"/>
              </a:rPr>
              <a:t>Predictive analytics are advancing, allowing financial institutions to anticipate customer behavior and mitigate market risks.</a:t>
            </a:r>
          </a:p>
        </p:txBody>
      </p:sp>
      <p:sp>
        <p:nvSpPr>
          <p:cNvPr id="5" name="Text Placeholder 4">
            <a:extLst>
              <a:ext uri="{FF2B5EF4-FFF2-40B4-BE49-F238E27FC236}">
                <a16:creationId xmlns:a16="http://schemas.microsoft.com/office/drawing/2014/main" id="{2A15A955-5EFD-C560-E9AE-DE57059DAA9C}"/>
              </a:ext>
            </a:extLst>
          </p:cNvPr>
          <p:cNvSpPr>
            <a:spLocks noGrp="1"/>
          </p:cNvSpPr>
          <p:nvPr>
            <p:ph type="body" sz="quarter" idx="12"/>
          </p:nvPr>
        </p:nvSpPr>
        <p:spPr/>
        <p:txBody>
          <a:bodyPr/>
          <a:lstStyle/>
          <a:p>
            <a:endParaRPr lang="en-IN"/>
          </a:p>
        </p:txBody>
      </p:sp>
    </p:spTree>
    <p:extLst>
      <p:ext uri="{BB962C8B-B14F-4D97-AF65-F5344CB8AC3E}">
        <p14:creationId xmlns:p14="http://schemas.microsoft.com/office/powerpoint/2010/main" val="359024196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2569D-FCC7-A698-E58D-872162C27D2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ACF232-1007-AE9A-246D-7D23DCC84C89}"/>
              </a:ext>
            </a:extLst>
          </p:cNvPr>
          <p:cNvSpPr>
            <a:spLocks noGrp="1"/>
          </p:cNvSpPr>
          <p:nvPr>
            <p:ph type="sldNum" sz="quarter" idx="4"/>
          </p:nvPr>
        </p:nvSpPr>
        <p:spPr/>
        <p:txBody>
          <a:bodyPr/>
          <a:lstStyle/>
          <a:p>
            <a:fld id="{93AE1883-0942-4AA3-9DB2-9C7C3A0314B1}" type="slidenum">
              <a:rPr lang="en-US" smtClean="0"/>
              <a:pPr/>
              <a:t>25</a:t>
            </a:fld>
            <a:endParaRPr lang="en-US" dirty="0"/>
          </a:p>
        </p:txBody>
      </p:sp>
      <p:sp>
        <p:nvSpPr>
          <p:cNvPr id="3" name="Text Placeholder 2">
            <a:extLst>
              <a:ext uri="{FF2B5EF4-FFF2-40B4-BE49-F238E27FC236}">
                <a16:creationId xmlns:a16="http://schemas.microsoft.com/office/drawing/2014/main" id="{0E8DB81B-51F9-BC07-237C-7BF2423F5776}"/>
              </a:ext>
            </a:extLst>
          </p:cNvPr>
          <p:cNvSpPr>
            <a:spLocks noGrp="1"/>
          </p:cNvSpPr>
          <p:nvPr>
            <p:ph type="body" sz="quarter" idx="10"/>
          </p:nvPr>
        </p:nvSpPr>
        <p:spPr/>
        <p:txBody>
          <a:bodyPr/>
          <a:lstStyle/>
          <a:p>
            <a:r>
              <a:rPr lang="en-US" dirty="0"/>
              <a:t>Conclusion: How can bibliometric and thematic analyses contribute to identifying future research directions in AI/ML for banking?</a:t>
            </a:r>
          </a:p>
          <a:p>
            <a:endParaRPr lang="en-IN" dirty="0"/>
          </a:p>
        </p:txBody>
      </p:sp>
      <p:sp>
        <p:nvSpPr>
          <p:cNvPr id="4" name="Text Placeholder 3">
            <a:extLst>
              <a:ext uri="{FF2B5EF4-FFF2-40B4-BE49-F238E27FC236}">
                <a16:creationId xmlns:a16="http://schemas.microsoft.com/office/drawing/2014/main" id="{AA3DA932-8306-DFD1-B146-D48DE228A513}"/>
              </a:ext>
            </a:extLst>
          </p:cNvPr>
          <p:cNvSpPr>
            <a:spLocks noGrp="1"/>
          </p:cNvSpPr>
          <p:nvPr>
            <p:ph type="body" sz="quarter" idx="11"/>
          </p:nvPr>
        </p:nvSpPr>
        <p:spPr>
          <a:xfrm>
            <a:off x="609600" y="1295401"/>
            <a:ext cx="11196637" cy="4724400"/>
          </a:xfrm>
        </p:spPr>
        <p:txBody>
          <a:bodyPr/>
          <a:lstStyle/>
          <a:p>
            <a:pPr marL="742950" lvl="1" indent="-285750">
              <a:lnSpc>
                <a:spcPct val="150000"/>
              </a:lnSpc>
              <a:buFont typeface="Arial" panose="020B0604020202020204" pitchFamily="34" charset="0"/>
              <a:buChar char="•"/>
            </a:pPr>
            <a:r>
              <a:rPr lang="en-US" sz="1600" dirty="0">
                <a:latin typeface="Open Sans Light" panose="020B0306030504020204" pitchFamily="34" charset="0"/>
                <a:ea typeface="Open Sans Light" panose="020B0306030504020204" pitchFamily="34" charset="0"/>
                <a:cs typeface="Open Sans Light" panose="020B0306030504020204" pitchFamily="34" charset="0"/>
              </a:rPr>
              <a:t>Bibliometric analysis reveals key research trends, influential authors, and collaboration patterns.</a:t>
            </a:r>
          </a:p>
          <a:p>
            <a:pPr marL="742950" lvl="1" indent="-285750">
              <a:lnSpc>
                <a:spcPct val="150000"/>
              </a:lnSpc>
              <a:buFont typeface="Arial" panose="020B0604020202020204" pitchFamily="34" charset="0"/>
              <a:buChar char="•"/>
            </a:pPr>
            <a:r>
              <a:rPr lang="en-US" sz="1600" dirty="0">
                <a:latin typeface="Open Sans Light" panose="020B0306030504020204" pitchFamily="34" charset="0"/>
                <a:ea typeface="Open Sans Light" panose="020B0306030504020204" pitchFamily="34" charset="0"/>
                <a:cs typeface="Open Sans Light" panose="020B0306030504020204" pitchFamily="34" charset="0"/>
              </a:rPr>
              <a:t>Thematic analysis highlights critical research areas such as </a:t>
            </a:r>
            <a:r>
              <a:rPr lang="en-US" sz="1600" b="1" dirty="0">
                <a:latin typeface="Open Sans Light" panose="020B0306030504020204" pitchFamily="34" charset="0"/>
                <a:ea typeface="Open Sans Light" panose="020B0306030504020204" pitchFamily="34" charset="0"/>
                <a:cs typeface="Open Sans Light" panose="020B0306030504020204" pitchFamily="34" charset="0"/>
              </a:rPr>
              <a:t>fraud detection, predictive analytics, and customer relationship management (CRM)</a:t>
            </a:r>
            <a:r>
              <a:rPr lang="en-US" sz="1600" dirty="0">
                <a:latin typeface="Open Sans Light" panose="020B0306030504020204" pitchFamily="34" charset="0"/>
                <a:ea typeface="Open Sans Light" panose="020B0306030504020204" pitchFamily="34" charset="0"/>
                <a:cs typeface="Open Sans Light" panose="020B0306030504020204" pitchFamily="34" charset="0"/>
              </a:rPr>
              <a:t>.</a:t>
            </a:r>
          </a:p>
          <a:p>
            <a:pPr marL="742950" lvl="1" indent="-285750">
              <a:lnSpc>
                <a:spcPct val="150000"/>
              </a:lnSpc>
              <a:buFont typeface="Arial" panose="020B0604020202020204" pitchFamily="34" charset="0"/>
              <a:buChar char="•"/>
            </a:pPr>
            <a:r>
              <a:rPr lang="en-US" sz="1600" dirty="0">
                <a:latin typeface="Open Sans Light" panose="020B0306030504020204" pitchFamily="34" charset="0"/>
                <a:ea typeface="Open Sans Light" panose="020B0306030504020204" pitchFamily="34" charset="0"/>
                <a:cs typeface="Open Sans Light" panose="020B0306030504020204" pitchFamily="34" charset="0"/>
              </a:rPr>
              <a:t>The study identifies gaps in </a:t>
            </a:r>
            <a:r>
              <a:rPr lang="en-US" sz="1600" b="1" dirty="0">
                <a:latin typeface="Open Sans Light" panose="020B0306030504020204" pitchFamily="34" charset="0"/>
                <a:ea typeface="Open Sans Light" panose="020B0306030504020204" pitchFamily="34" charset="0"/>
                <a:cs typeface="Open Sans Light" panose="020B0306030504020204" pitchFamily="34" charset="0"/>
              </a:rPr>
              <a:t>cybersecurity, real-time AI applications, and regulatory compliance</a:t>
            </a:r>
            <a:r>
              <a:rPr lang="en-US" sz="1600" dirty="0">
                <a:latin typeface="Open Sans Light" panose="020B0306030504020204" pitchFamily="34" charset="0"/>
                <a:ea typeface="Open Sans Light" panose="020B0306030504020204" pitchFamily="34" charset="0"/>
                <a:cs typeface="Open Sans Light" panose="020B0306030504020204" pitchFamily="34" charset="0"/>
              </a:rPr>
              <a:t>, shaping future research priorities.</a:t>
            </a:r>
          </a:p>
          <a:p>
            <a:pPr marL="742950" lvl="1" indent="-285750">
              <a:lnSpc>
                <a:spcPct val="150000"/>
              </a:lnSpc>
              <a:buFont typeface="Arial" panose="020B0604020202020204" pitchFamily="34" charset="0"/>
              <a:buChar char="•"/>
            </a:pPr>
            <a:r>
              <a:rPr lang="en-US" sz="1600" dirty="0">
                <a:latin typeface="Open Sans Light" panose="020B0306030504020204" pitchFamily="34" charset="0"/>
                <a:ea typeface="Open Sans Light" panose="020B0306030504020204" pitchFamily="34" charset="0"/>
                <a:cs typeface="Open Sans Light" panose="020B0306030504020204" pitchFamily="34" charset="0"/>
              </a:rPr>
              <a:t>Tools like </a:t>
            </a:r>
            <a:r>
              <a:rPr lang="en-US" sz="1600" b="1" dirty="0">
                <a:latin typeface="Open Sans Light" panose="020B0306030504020204" pitchFamily="34" charset="0"/>
                <a:ea typeface="Open Sans Light" panose="020B0306030504020204" pitchFamily="34" charset="0"/>
                <a:cs typeface="Open Sans Light" panose="020B0306030504020204" pitchFamily="34" charset="0"/>
              </a:rPr>
              <a:t>Biblioshiny and VOSviewer</a:t>
            </a:r>
            <a:r>
              <a:rPr lang="en-US" sz="1600" dirty="0">
                <a:latin typeface="Open Sans Light" panose="020B0306030504020204" pitchFamily="34" charset="0"/>
                <a:ea typeface="Open Sans Light" panose="020B0306030504020204" pitchFamily="34" charset="0"/>
                <a:cs typeface="Open Sans Light" panose="020B0306030504020204" pitchFamily="34" charset="0"/>
              </a:rPr>
              <a:t> provide structured insights into AI/ML applications, helping refine research strategies.</a:t>
            </a:r>
          </a:p>
        </p:txBody>
      </p:sp>
      <p:sp>
        <p:nvSpPr>
          <p:cNvPr id="5" name="Text Placeholder 4">
            <a:extLst>
              <a:ext uri="{FF2B5EF4-FFF2-40B4-BE49-F238E27FC236}">
                <a16:creationId xmlns:a16="http://schemas.microsoft.com/office/drawing/2014/main" id="{F5BCEB4C-EA6E-97E3-932E-A5552DB2845B}"/>
              </a:ext>
            </a:extLst>
          </p:cNvPr>
          <p:cNvSpPr>
            <a:spLocks noGrp="1"/>
          </p:cNvSpPr>
          <p:nvPr>
            <p:ph type="body" sz="quarter" idx="12"/>
          </p:nvPr>
        </p:nvSpPr>
        <p:spPr/>
        <p:txBody>
          <a:bodyPr/>
          <a:lstStyle/>
          <a:p>
            <a:endParaRPr lang="en-IN"/>
          </a:p>
        </p:txBody>
      </p:sp>
    </p:spTree>
    <p:extLst>
      <p:ext uri="{BB962C8B-B14F-4D97-AF65-F5344CB8AC3E}">
        <p14:creationId xmlns:p14="http://schemas.microsoft.com/office/powerpoint/2010/main" val="312235263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B48A5-E33C-C121-4176-4DFA4508E7B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85BCCA-746D-7587-A5D7-B4174040F439}"/>
              </a:ext>
            </a:extLst>
          </p:cNvPr>
          <p:cNvSpPr>
            <a:spLocks noGrp="1"/>
          </p:cNvSpPr>
          <p:nvPr>
            <p:ph type="sldNum" sz="quarter" idx="4"/>
          </p:nvPr>
        </p:nvSpPr>
        <p:spPr/>
        <p:txBody>
          <a:bodyPr/>
          <a:lstStyle/>
          <a:p>
            <a:fld id="{93AE1883-0942-4AA3-9DB2-9C7C3A0314B1}" type="slidenum">
              <a:rPr lang="en-US" smtClean="0"/>
              <a:pPr/>
              <a:t>26</a:t>
            </a:fld>
            <a:endParaRPr lang="en-US" dirty="0"/>
          </a:p>
        </p:txBody>
      </p:sp>
      <p:sp>
        <p:nvSpPr>
          <p:cNvPr id="3" name="Text Placeholder 2">
            <a:extLst>
              <a:ext uri="{FF2B5EF4-FFF2-40B4-BE49-F238E27FC236}">
                <a16:creationId xmlns:a16="http://schemas.microsoft.com/office/drawing/2014/main" id="{861F13FB-EC3A-459C-D972-6268D8CB362F}"/>
              </a:ext>
            </a:extLst>
          </p:cNvPr>
          <p:cNvSpPr>
            <a:spLocks noGrp="1"/>
          </p:cNvSpPr>
          <p:nvPr>
            <p:ph type="body" sz="quarter" idx="10"/>
          </p:nvPr>
        </p:nvSpPr>
        <p:spPr/>
        <p:txBody>
          <a:bodyPr/>
          <a:lstStyle/>
          <a:p>
            <a:r>
              <a:rPr lang="en-US" dirty="0"/>
              <a:t>Research Gaps in AI/ML for Banking</a:t>
            </a:r>
            <a:endParaRPr lang="en-IN" dirty="0"/>
          </a:p>
        </p:txBody>
      </p:sp>
      <p:sp>
        <p:nvSpPr>
          <p:cNvPr id="4" name="Text Placeholder 3">
            <a:extLst>
              <a:ext uri="{FF2B5EF4-FFF2-40B4-BE49-F238E27FC236}">
                <a16:creationId xmlns:a16="http://schemas.microsoft.com/office/drawing/2014/main" id="{5A14BD96-42C8-DFA0-F1B0-9A2A29423295}"/>
              </a:ext>
            </a:extLst>
          </p:cNvPr>
          <p:cNvSpPr>
            <a:spLocks noGrp="1"/>
          </p:cNvSpPr>
          <p:nvPr>
            <p:ph type="body" sz="quarter" idx="11"/>
          </p:nvPr>
        </p:nvSpPr>
        <p:spPr>
          <a:xfrm>
            <a:off x="609600" y="1224449"/>
            <a:ext cx="11196637" cy="4795351"/>
          </a:xfrm>
        </p:spPr>
        <p:txBody>
          <a:bodyPr/>
          <a:lstStyle/>
          <a:p>
            <a:pPr marL="742950" lvl="1" indent="-285750">
              <a:lnSpc>
                <a:spcPct val="150000"/>
              </a:lnSpc>
              <a:buFont typeface="Arial" panose="020B0604020202020204" pitchFamily="34" charset="0"/>
              <a:buChar char="•"/>
            </a:pPr>
            <a:r>
              <a:rPr lang="en-US" sz="1600" b="1" dirty="0">
                <a:latin typeface="Open Sans Light" panose="020B0306030504020204" pitchFamily="34" charset="0"/>
                <a:ea typeface="Open Sans Light" panose="020B0306030504020204" pitchFamily="34" charset="0"/>
                <a:cs typeface="Open Sans Light" panose="020B0306030504020204" pitchFamily="34" charset="0"/>
              </a:rPr>
              <a:t>Unsupervised Learning: </a:t>
            </a:r>
            <a:r>
              <a:rPr lang="en-US" sz="1600" dirty="0">
                <a:latin typeface="Open Sans Light" panose="020B0306030504020204" pitchFamily="34" charset="0"/>
                <a:ea typeface="Open Sans Light" panose="020B0306030504020204" pitchFamily="34" charset="0"/>
                <a:cs typeface="Open Sans Light" panose="020B0306030504020204" pitchFamily="34" charset="0"/>
              </a:rPr>
              <a:t>More research needed on using unsupervised learning for tasks like anomaly detection and customer segmentation.    </a:t>
            </a:r>
          </a:p>
          <a:p>
            <a:pPr marL="742950" lvl="1" indent="-285750">
              <a:lnSpc>
                <a:spcPct val="150000"/>
              </a:lnSpc>
              <a:buFont typeface="Arial" panose="020B0604020202020204" pitchFamily="34" charset="0"/>
              <a:buChar char="•"/>
            </a:pPr>
            <a:r>
              <a:rPr lang="en-US" sz="1600" b="1" dirty="0">
                <a:latin typeface="Open Sans Light" panose="020B0306030504020204" pitchFamily="34" charset="0"/>
                <a:ea typeface="Open Sans Light" panose="020B0306030504020204" pitchFamily="34" charset="0"/>
                <a:cs typeface="Open Sans Light" panose="020B0306030504020204" pitchFamily="34" charset="0"/>
              </a:rPr>
              <a:t>Ethical Concerns: </a:t>
            </a:r>
            <a:r>
              <a:rPr lang="en-US" sz="1600" dirty="0">
                <a:latin typeface="Open Sans Light" panose="020B0306030504020204" pitchFamily="34" charset="0"/>
                <a:ea typeface="Open Sans Light" panose="020B0306030504020204" pitchFamily="34" charset="0"/>
                <a:cs typeface="Open Sans Light" panose="020B0306030504020204" pitchFamily="34" charset="0"/>
              </a:rPr>
              <a:t>AI models must be fair and unbiased, especially in credit scoring and loan approvals.    </a:t>
            </a:r>
          </a:p>
          <a:p>
            <a:pPr marL="742950" lvl="1" indent="-285750">
              <a:lnSpc>
                <a:spcPct val="150000"/>
              </a:lnSpc>
              <a:buFont typeface="Arial" panose="020B0604020202020204" pitchFamily="34" charset="0"/>
              <a:buChar char="•"/>
            </a:pPr>
            <a:r>
              <a:rPr lang="en-US" sz="1600" b="1" dirty="0">
                <a:latin typeface="Open Sans Light" panose="020B0306030504020204" pitchFamily="34" charset="0"/>
                <a:ea typeface="Open Sans Light" panose="020B0306030504020204" pitchFamily="34" charset="0"/>
                <a:cs typeface="Open Sans Light" panose="020B0306030504020204" pitchFamily="34" charset="0"/>
              </a:rPr>
              <a:t>Real-Time Systems: </a:t>
            </a:r>
            <a:r>
              <a:rPr lang="en-US" sz="1600" dirty="0">
                <a:latin typeface="Open Sans Light" panose="020B0306030504020204" pitchFamily="34" charset="0"/>
                <a:ea typeface="Open Sans Light" panose="020B0306030504020204" pitchFamily="34" charset="0"/>
                <a:cs typeface="Open Sans Light" panose="020B0306030504020204" pitchFamily="34" charset="0"/>
              </a:rPr>
              <a:t>Current models mostly use historical data. Need to develop systems that adapt to real-time information for better decision-making.    </a:t>
            </a:r>
          </a:p>
          <a:p>
            <a:pPr marL="742950" lvl="1" indent="-285750">
              <a:lnSpc>
                <a:spcPct val="150000"/>
              </a:lnSpc>
              <a:buFont typeface="Arial" panose="020B0604020202020204" pitchFamily="34" charset="0"/>
              <a:buChar char="•"/>
            </a:pPr>
            <a:r>
              <a:rPr lang="en-US" sz="1600" b="1" dirty="0">
                <a:latin typeface="Open Sans Light" panose="020B0306030504020204" pitchFamily="34" charset="0"/>
                <a:ea typeface="Open Sans Light" panose="020B0306030504020204" pitchFamily="34" charset="0"/>
                <a:cs typeface="Open Sans Light" panose="020B0306030504020204" pitchFamily="34" charset="0"/>
              </a:rPr>
              <a:t>Explainability: </a:t>
            </a:r>
            <a:r>
              <a:rPr lang="en-US" sz="1600" dirty="0">
                <a:latin typeface="Open Sans Light" panose="020B0306030504020204" pitchFamily="34" charset="0"/>
                <a:ea typeface="Open Sans Light" panose="020B0306030504020204" pitchFamily="34" charset="0"/>
                <a:cs typeface="Open Sans Light" panose="020B0306030504020204" pitchFamily="34" charset="0"/>
              </a:rPr>
              <a:t>Many AI models are complex and hard to understand. More research on explainable AI (XAI) is needed to increase transparency and trust. </a:t>
            </a:r>
          </a:p>
        </p:txBody>
      </p:sp>
      <p:sp>
        <p:nvSpPr>
          <p:cNvPr id="5" name="Text Placeholder 4">
            <a:extLst>
              <a:ext uri="{FF2B5EF4-FFF2-40B4-BE49-F238E27FC236}">
                <a16:creationId xmlns:a16="http://schemas.microsoft.com/office/drawing/2014/main" id="{5155DC87-943D-0F03-C263-F9704FDAA311}"/>
              </a:ext>
            </a:extLst>
          </p:cNvPr>
          <p:cNvSpPr>
            <a:spLocks noGrp="1"/>
          </p:cNvSpPr>
          <p:nvPr>
            <p:ph type="body" sz="quarter" idx="12"/>
          </p:nvPr>
        </p:nvSpPr>
        <p:spPr/>
        <p:txBody>
          <a:bodyPr/>
          <a:lstStyle/>
          <a:p>
            <a:endParaRPr lang="en-IN"/>
          </a:p>
        </p:txBody>
      </p:sp>
    </p:spTree>
    <p:extLst>
      <p:ext uri="{BB962C8B-B14F-4D97-AF65-F5344CB8AC3E}">
        <p14:creationId xmlns:p14="http://schemas.microsoft.com/office/powerpoint/2010/main" val="518392757"/>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7C5B14-1025-FC98-837B-083D4082325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BDB44D-A6A8-D62B-DFCC-7EB5D2234397}"/>
              </a:ext>
            </a:extLst>
          </p:cNvPr>
          <p:cNvSpPr>
            <a:spLocks noGrp="1"/>
          </p:cNvSpPr>
          <p:nvPr>
            <p:ph type="sldNum" sz="quarter" idx="4"/>
          </p:nvPr>
        </p:nvSpPr>
        <p:spPr/>
        <p:txBody>
          <a:bodyPr/>
          <a:lstStyle/>
          <a:p>
            <a:fld id="{93AE1883-0942-4AA3-9DB2-9C7C3A0314B1}" type="slidenum">
              <a:rPr lang="en-US" smtClean="0"/>
              <a:pPr/>
              <a:t>27</a:t>
            </a:fld>
            <a:endParaRPr lang="en-US" dirty="0"/>
          </a:p>
        </p:txBody>
      </p:sp>
      <p:sp>
        <p:nvSpPr>
          <p:cNvPr id="3" name="Text Placeholder 2">
            <a:extLst>
              <a:ext uri="{FF2B5EF4-FFF2-40B4-BE49-F238E27FC236}">
                <a16:creationId xmlns:a16="http://schemas.microsoft.com/office/drawing/2014/main" id="{10C8C7A6-DC52-865A-EA06-95DEB1584B27}"/>
              </a:ext>
            </a:extLst>
          </p:cNvPr>
          <p:cNvSpPr>
            <a:spLocks noGrp="1"/>
          </p:cNvSpPr>
          <p:nvPr>
            <p:ph type="body" sz="quarter" idx="10"/>
          </p:nvPr>
        </p:nvSpPr>
        <p:spPr/>
        <p:txBody>
          <a:bodyPr/>
          <a:lstStyle/>
          <a:p>
            <a:r>
              <a:rPr lang="en-US" dirty="0"/>
              <a:t>References</a:t>
            </a:r>
            <a:endParaRPr lang="en-IN" dirty="0"/>
          </a:p>
        </p:txBody>
      </p:sp>
      <p:sp>
        <p:nvSpPr>
          <p:cNvPr id="4" name="Text Placeholder 3">
            <a:extLst>
              <a:ext uri="{FF2B5EF4-FFF2-40B4-BE49-F238E27FC236}">
                <a16:creationId xmlns:a16="http://schemas.microsoft.com/office/drawing/2014/main" id="{13185185-E9F6-30BB-059D-ACD7762CD308}"/>
              </a:ext>
            </a:extLst>
          </p:cNvPr>
          <p:cNvSpPr>
            <a:spLocks noGrp="1"/>
          </p:cNvSpPr>
          <p:nvPr>
            <p:ph type="body" sz="quarter" idx="11"/>
          </p:nvPr>
        </p:nvSpPr>
        <p:spPr>
          <a:xfrm>
            <a:off x="609600" y="1224449"/>
            <a:ext cx="11196637" cy="4795351"/>
          </a:xfrm>
        </p:spPr>
        <p:txBody>
          <a:bodyPr/>
          <a:lstStyle/>
          <a:p>
            <a:pPr marL="171450" lvl="1" indent="-171450">
              <a:lnSpc>
                <a:spcPct val="150000"/>
              </a:lnSpc>
              <a:buFont typeface="Arial" panose="020B0604020202020204" pitchFamily="34" charset="0"/>
              <a:buChar char="•"/>
            </a:pPr>
            <a:r>
              <a:rPr lang="en-US" b="1" dirty="0" err="1">
                <a:latin typeface="Open Sans Light" panose="020B0306030504020204" pitchFamily="34" charset="0"/>
                <a:ea typeface="Open Sans Light" panose="020B0306030504020204" pitchFamily="34" charset="0"/>
                <a:cs typeface="Open Sans Light" panose="020B0306030504020204" pitchFamily="34" charset="0"/>
              </a:rPr>
              <a:t>Doumpos</a:t>
            </a:r>
            <a:r>
              <a:rPr lang="en-US" b="1" dirty="0">
                <a:latin typeface="Open Sans Light" panose="020B0306030504020204" pitchFamily="34" charset="0"/>
                <a:ea typeface="Open Sans Light" panose="020B0306030504020204" pitchFamily="34" charset="0"/>
                <a:cs typeface="Open Sans Light" panose="020B0306030504020204" pitchFamily="34" charset="0"/>
              </a:rPr>
              <a:t>, M., </a:t>
            </a:r>
            <a:r>
              <a:rPr lang="en-US" b="1" dirty="0" err="1">
                <a:latin typeface="Open Sans Light" panose="020B0306030504020204" pitchFamily="34" charset="0"/>
                <a:ea typeface="Open Sans Light" panose="020B0306030504020204" pitchFamily="34" charset="0"/>
                <a:cs typeface="Open Sans Light" panose="020B0306030504020204" pitchFamily="34" charset="0"/>
              </a:rPr>
              <a:t>Zopounidis</a:t>
            </a:r>
            <a:r>
              <a:rPr lang="en-US" b="1" dirty="0">
                <a:latin typeface="Open Sans Light" panose="020B0306030504020204" pitchFamily="34" charset="0"/>
                <a:ea typeface="Open Sans Light" panose="020B0306030504020204" pitchFamily="34" charset="0"/>
                <a:cs typeface="Open Sans Light" panose="020B0306030504020204" pitchFamily="34" charset="0"/>
              </a:rPr>
              <a:t>, C., </a:t>
            </a:r>
            <a:r>
              <a:rPr lang="en-US" b="1" dirty="0" err="1">
                <a:latin typeface="Open Sans Light" panose="020B0306030504020204" pitchFamily="34" charset="0"/>
                <a:ea typeface="Open Sans Light" panose="020B0306030504020204" pitchFamily="34" charset="0"/>
                <a:cs typeface="Open Sans Light" panose="020B0306030504020204" pitchFamily="34" charset="0"/>
              </a:rPr>
              <a:t>Gounopoulos</a:t>
            </a:r>
            <a:r>
              <a:rPr lang="en-US" b="1" dirty="0">
                <a:latin typeface="Open Sans Light" panose="020B0306030504020204" pitchFamily="34" charset="0"/>
                <a:ea typeface="Open Sans Light" panose="020B0306030504020204" pitchFamily="34" charset="0"/>
                <a:cs typeface="Open Sans Light" panose="020B0306030504020204" pitchFamily="34" charset="0"/>
              </a:rPr>
              <a:t>, D., </a:t>
            </a:r>
            <a:r>
              <a:rPr lang="en-US" b="1" dirty="0" err="1">
                <a:latin typeface="Open Sans Light" panose="020B0306030504020204" pitchFamily="34" charset="0"/>
                <a:ea typeface="Open Sans Light" panose="020B0306030504020204" pitchFamily="34" charset="0"/>
                <a:cs typeface="Open Sans Light" panose="020B0306030504020204" pitchFamily="34" charset="0"/>
              </a:rPr>
              <a:t>Platanakis</a:t>
            </a:r>
            <a:r>
              <a:rPr lang="en-US" b="1" dirty="0">
                <a:latin typeface="Open Sans Light" panose="020B0306030504020204" pitchFamily="34" charset="0"/>
                <a:ea typeface="Open Sans Light" panose="020B0306030504020204" pitchFamily="34" charset="0"/>
                <a:cs typeface="Open Sans Light" panose="020B0306030504020204" pitchFamily="34" charset="0"/>
              </a:rPr>
              <a:t>, E., &amp; Zhang, W. (2023). Operational research and artificial intelligence methods in banking. European Journal of Operational Research, 306(1), Article 1. https://doi.org/10.1016/j.ejor.2022.04.027</a:t>
            </a:r>
          </a:p>
          <a:p>
            <a:pPr marL="171450" lvl="1" indent="-171450">
              <a:lnSpc>
                <a:spcPct val="150000"/>
              </a:lnSpc>
              <a:buFont typeface="Arial" panose="020B0604020202020204" pitchFamily="34" charset="0"/>
              <a:buChar char="•"/>
            </a:pPr>
            <a:r>
              <a:rPr lang="en-US" b="1" dirty="0">
                <a:latin typeface="Open Sans Light" panose="020B0306030504020204" pitchFamily="34" charset="0"/>
                <a:ea typeface="Open Sans Light" panose="020B0306030504020204" pitchFamily="34" charset="0"/>
                <a:cs typeface="Open Sans Light" panose="020B0306030504020204" pitchFamily="34" charset="0"/>
              </a:rPr>
              <a:t>Kalyani, S., &amp; Gupta, N. (2023). Is artificial intelligence and machine learning changing the ways of banking: A systematic literature review and meta-analysis. Discover Artificial Intelligence, 3(1), Article 1. https://doi.org/10.1007/s44163-023-00094-0</a:t>
            </a:r>
          </a:p>
          <a:p>
            <a:pPr marL="171450" lvl="1" indent="-171450">
              <a:lnSpc>
                <a:spcPct val="150000"/>
              </a:lnSpc>
              <a:buFont typeface="Arial" panose="020B0604020202020204" pitchFamily="34" charset="0"/>
              <a:buChar char="•"/>
            </a:pPr>
            <a:r>
              <a:rPr lang="en-US" b="1" dirty="0">
                <a:latin typeface="Open Sans Light" panose="020B0306030504020204" pitchFamily="34" charset="0"/>
                <a:ea typeface="Open Sans Light" panose="020B0306030504020204" pitchFamily="34" charset="0"/>
                <a:cs typeface="Open Sans Light" panose="020B0306030504020204" pitchFamily="34" charset="0"/>
              </a:rPr>
              <a:t>Hassani, H., Huang, X., Silva, E., &amp; </a:t>
            </a:r>
            <a:r>
              <a:rPr lang="en-US" b="1" dirty="0" err="1">
                <a:latin typeface="Open Sans Light" panose="020B0306030504020204" pitchFamily="34" charset="0"/>
                <a:ea typeface="Open Sans Light" panose="020B0306030504020204" pitchFamily="34" charset="0"/>
                <a:cs typeface="Open Sans Light" panose="020B0306030504020204" pitchFamily="34" charset="0"/>
              </a:rPr>
              <a:t>Ghodsi</a:t>
            </a:r>
            <a:r>
              <a:rPr lang="en-US" b="1" dirty="0">
                <a:latin typeface="Open Sans Light" panose="020B0306030504020204" pitchFamily="34" charset="0"/>
                <a:ea typeface="Open Sans Light" panose="020B0306030504020204" pitchFamily="34" charset="0"/>
                <a:cs typeface="Open Sans Light" panose="020B0306030504020204" pitchFamily="34" charset="0"/>
              </a:rPr>
              <a:t>, M. (2020). Deep Learning and Implementations in Banking. Annals of Data Science, 7(3), Article 3. https://doi.org/10.1007/s40745-020-00300-1</a:t>
            </a:r>
          </a:p>
          <a:p>
            <a:pPr marL="171450" lvl="1" indent="-171450">
              <a:lnSpc>
                <a:spcPct val="150000"/>
              </a:lnSpc>
              <a:buFont typeface="Arial" panose="020B0604020202020204" pitchFamily="34" charset="0"/>
              <a:buChar char="•"/>
            </a:pPr>
            <a:r>
              <a:rPr lang="en-US" b="1" dirty="0">
                <a:latin typeface="Open Sans Light" panose="020B0306030504020204" pitchFamily="34" charset="0"/>
                <a:ea typeface="Open Sans Light" panose="020B0306030504020204" pitchFamily="34" charset="0"/>
                <a:cs typeface="Open Sans Light" panose="020B0306030504020204" pitchFamily="34" charset="0"/>
              </a:rPr>
              <a:t>Malhotra, P. (2024). The rise of passive investing: a systematic literature review applying PRISMA framework. Journal of Capital Markets Studies. https://doi.org/10.1108/jcms-12-2023-0046</a:t>
            </a:r>
          </a:p>
          <a:p>
            <a:pPr marL="171450" lvl="1" indent="-171450">
              <a:lnSpc>
                <a:spcPct val="150000"/>
              </a:lnSpc>
              <a:buFont typeface="Arial" panose="020B0604020202020204" pitchFamily="34" charset="0"/>
              <a:buChar char="•"/>
            </a:pPr>
            <a:r>
              <a:rPr lang="en-US" b="1" dirty="0">
                <a:latin typeface="Open Sans Light" panose="020B0306030504020204" pitchFamily="34" charset="0"/>
                <a:ea typeface="Open Sans Light" panose="020B0306030504020204" pitchFamily="34" charset="0"/>
                <a:cs typeface="Open Sans Light" panose="020B0306030504020204" pitchFamily="34" charset="0"/>
              </a:rPr>
              <a:t>O'Neill, M., Booth, S., &amp; Lamb, J. (2018). Using NVivo for Literature Reviews: The Eight Step Pedagogy (N7+1). The Qualitative Report. https://doi.org/10.46743/2160-3715/2018.3030</a:t>
            </a:r>
          </a:p>
          <a:p>
            <a:pPr marL="171450" lvl="1" indent="-171450">
              <a:lnSpc>
                <a:spcPct val="150000"/>
              </a:lnSpc>
              <a:buFont typeface="Arial" panose="020B0604020202020204" pitchFamily="34" charset="0"/>
              <a:buChar char="•"/>
            </a:pPr>
            <a:r>
              <a:rPr lang="en-US" b="1" dirty="0" err="1">
                <a:latin typeface="Open Sans Light" panose="020B0306030504020204" pitchFamily="34" charset="0"/>
                <a:ea typeface="Open Sans Light" panose="020B0306030504020204" pitchFamily="34" charset="0"/>
                <a:cs typeface="Open Sans Light" panose="020B0306030504020204" pitchFamily="34" charset="0"/>
              </a:rPr>
              <a:t>Fethi</a:t>
            </a:r>
            <a:r>
              <a:rPr lang="en-US" b="1" dirty="0">
                <a:latin typeface="Open Sans Light" panose="020B0306030504020204" pitchFamily="34" charset="0"/>
                <a:ea typeface="Open Sans Light" panose="020B0306030504020204" pitchFamily="34" charset="0"/>
                <a:cs typeface="Open Sans Light" panose="020B0306030504020204" pitchFamily="34" charset="0"/>
              </a:rPr>
              <a:t>, M. D., &amp; </a:t>
            </a:r>
            <a:r>
              <a:rPr lang="en-US" b="1" dirty="0" err="1">
                <a:latin typeface="Open Sans Light" panose="020B0306030504020204" pitchFamily="34" charset="0"/>
                <a:ea typeface="Open Sans Light" panose="020B0306030504020204" pitchFamily="34" charset="0"/>
                <a:cs typeface="Open Sans Light" panose="020B0306030504020204" pitchFamily="34" charset="0"/>
              </a:rPr>
              <a:t>Pasiouras</a:t>
            </a:r>
            <a:r>
              <a:rPr lang="en-US" b="1" dirty="0">
                <a:latin typeface="Open Sans Light" panose="020B0306030504020204" pitchFamily="34" charset="0"/>
                <a:ea typeface="Open Sans Light" panose="020B0306030504020204" pitchFamily="34" charset="0"/>
                <a:cs typeface="Open Sans Light" panose="020B0306030504020204" pitchFamily="34" charset="0"/>
              </a:rPr>
              <a:t>, F. (2010). Assessing bank efficiency and performance with operational research and artificial intelligence techniques: A survey. European Journal of Operational Research, 204(2), Article 2. https://doi.org/10.1016/j.ejor.2009.08.003</a:t>
            </a:r>
          </a:p>
          <a:p>
            <a:pPr marL="171450" lvl="1" indent="-171450">
              <a:lnSpc>
                <a:spcPct val="150000"/>
              </a:lnSpc>
              <a:buFont typeface="Arial" panose="020B0604020202020204" pitchFamily="34" charset="0"/>
              <a:buChar char="•"/>
            </a:pPr>
            <a:r>
              <a:rPr lang="en-US" b="1" dirty="0">
                <a:latin typeface="Open Sans Light" panose="020B0306030504020204" pitchFamily="34" charset="0"/>
                <a:ea typeface="Open Sans Light" panose="020B0306030504020204" pitchFamily="34" charset="0"/>
                <a:cs typeface="Open Sans Light" panose="020B0306030504020204" pitchFamily="34" charset="0"/>
              </a:rPr>
              <a:t>Khandani, A. E., Kim, A. J., &amp; Lo, A. W. (2010). Consumer credit-risk models via machine-learning algorithms. Journal of Banking and Finance, 34(11), Article 11. https://doi.org/10.1016/j.jbankfin.2010.06.001</a:t>
            </a:r>
            <a:endParaRPr lang="en-US"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5" name="Text Placeholder 4">
            <a:extLst>
              <a:ext uri="{FF2B5EF4-FFF2-40B4-BE49-F238E27FC236}">
                <a16:creationId xmlns:a16="http://schemas.microsoft.com/office/drawing/2014/main" id="{49A00D7D-56E3-73DE-AC30-B817E113C1CF}"/>
              </a:ext>
            </a:extLst>
          </p:cNvPr>
          <p:cNvSpPr>
            <a:spLocks noGrp="1"/>
          </p:cNvSpPr>
          <p:nvPr>
            <p:ph type="body" sz="quarter" idx="12"/>
          </p:nvPr>
        </p:nvSpPr>
        <p:spPr/>
        <p:txBody>
          <a:bodyPr/>
          <a:lstStyle/>
          <a:p>
            <a:endParaRPr lang="en-IN"/>
          </a:p>
        </p:txBody>
      </p:sp>
    </p:spTree>
    <p:extLst>
      <p:ext uri="{BB962C8B-B14F-4D97-AF65-F5344CB8AC3E}">
        <p14:creationId xmlns:p14="http://schemas.microsoft.com/office/powerpoint/2010/main" val="26461848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2B5B2-6DED-681A-9C91-E303B11451C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F896D0B-62ED-39D1-99D0-D9626336C7C2}"/>
              </a:ext>
            </a:extLst>
          </p:cNvPr>
          <p:cNvSpPr>
            <a:spLocks noGrp="1"/>
          </p:cNvSpPr>
          <p:nvPr>
            <p:ph type="body" sz="quarter" idx="10"/>
          </p:nvPr>
        </p:nvSpPr>
        <p:spPr>
          <a:xfrm>
            <a:off x="496888" y="2075688"/>
            <a:ext cx="7019925" cy="1886712"/>
          </a:xfrm>
        </p:spPr>
        <p:txBody>
          <a:bodyPr/>
          <a:lstStyle/>
          <a:p>
            <a:r>
              <a:rPr lang="en-US" dirty="0"/>
              <a:t>Appendix</a:t>
            </a:r>
            <a:endParaRPr lang="en-IN" dirty="0"/>
          </a:p>
        </p:txBody>
      </p:sp>
    </p:spTree>
    <p:extLst>
      <p:ext uri="{BB962C8B-B14F-4D97-AF65-F5344CB8AC3E}">
        <p14:creationId xmlns:p14="http://schemas.microsoft.com/office/powerpoint/2010/main" val="247767646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15B0F-D3B2-BE3A-3081-95BFB987A63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F37D16-CC59-1ECE-5119-88359E949E91}"/>
              </a:ext>
            </a:extLst>
          </p:cNvPr>
          <p:cNvSpPr>
            <a:spLocks noGrp="1"/>
          </p:cNvSpPr>
          <p:nvPr>
            <p:ph type="sldNum" sz="quarter" idx="4"/>
          </p:nvPr>
        </p:nvSpPr>
        <p:spPr/>
        <p:txBody>
          <a:bodyPr/>
          <a:lstStyle/>
          <a:p>
            <a:fld id="{93AE1883-0942-4AA3-9DB2-9C7C3A0314B1}" type="slidenum">
              <a:rPr lang="en-US" smtClean="0"/>
              <a:pPr/>
              <a:t>29</a:t>
            </a:fld>
            <a:endParaRPr lang="en-US" dirty="0"/>
          </a:p>
        </p:txBody>
      </p:sp>
      <p:sp>
        <p:nvSpPr>
          <p:cNvPr id="3" name="Text Placeholder 2">
            <a:extLst>
              <a:ext uri="{FF2B5EF4-FFF2-40B4-BE49-F238E27FC236}">
                <a16:creationId xmlns:a16="http://schemas.microsoft.com/office/drawing/2014/main" id="{E61D6764-6B7E-EC7B-7DA1-779D85506218}"/>
              </a:ext>
            </a:extLst>
          </p:cNvPr>
          <p:cNvSpPr>
            <a:spLocks noGrp="1"/>
          </p:cNvSpPr>
          <p:nvPr>
            <p:ph type="body" sz="quarter" idx="10"/>
          </p:nvPr>
        </p:nvSpPr>
        <p:spPr/>
        <p:txBody>
          <a:bodyPr/>
          <a:lstStyle/>
          <a:p>
            <a:r>
              <a:rPr lang="en-US" dirty="0"/>
              <a:t>Summary of Trending Topics in AI/ML in Banking</a:t>
            </a:r>
            <a:endParaRPr lang="en-IN" dirty="0"/>
          </a:p>
        </p:txBody>
      </p:sp>
      <p:sp>
        <p:nvSpPr>
          <p:cNvPr id="4" name="Text Placeholder 3">
            <a:extLst>
              <a:ext uri="{FF2B5EF4-FFF2-40B4-BE49-F238E27FC236}">
                <a16:creationId xmlns:a16="http://schemas.microsoft.com/office/drawing/2014/main" id="{A2B460F6-ABAE-F2B4-9D96-3794E47D92E1}"/>
              </a:ext>
            </a:extLst>
          </p:cNvPr>
          <p:cNvSpPr>
            <a:spLocks noGrp="1"/>
          </p:cNvSpPr>
          <p:nvPr>
            <p:ph type="body" sz="quarter" idx="11"/>
          </p:nvPr>
        </p:nvSpPr>
        <p:spPr>
          <a:xfrm>
            <a:off x="609600" y="1310947"/>
            <a:ext cx="11196637" cy="4708853"/>
          </a:xfrm>
        </p:spPr>
        <p:txBody>
          <a:bodyPr/>
          <a:lstStyle/>
          <a:p>
            <a:pPr marL="342900" marR="0" lvl="0" indent="-342900">
              <a:lnSpc>
                <a:spcPct val="107000"/>
              </a:lnSpc>
              <a:spcAft>
                <a:spcPts val="800"/>
              </a:spcAft>
              <a:buSzPts val="1000"/>
              <a:buFont typeface="Symbol" panose="05050102010706020507" pitchFamily="18" charset="2"/>
              <a:buChar char=""/>
              <a:tabLst>
                <a:tab pos="457200" algn="l"/>
              </a:tabLst>
            </a:pPr>
            <a:r>
              <a:rPr lang="en-IN" sz="1600" b="1" dirty="0">
                <a:latin typeface="Open Sans Light" panose="020B0306030504020204" pitchFamily="34" charset="0"/>
                <a:ea typeface="Open Sans Light" panose="020B0306030504020204" pitchFamily="34" charset="0"/>
                <a:cs typeface="Open Sans Light" panose="020B0306030504020204" pitchFamily="34" charset="0"/>
              </a:rPr>
              <a:t>Decision Making: </a:t>
            </a:r>
            <a:r>
              <a:rPr lang="en-IN" sz="1600" dirty="0">
                <a:latin typeface="Open Sans Light" panose="020B0306030504020204" pitchFamily="34" charset="0"/>
                <a:ea typeface="Open Sans Light" panose="020B0306030504020204" pitchFamily="34" charset="0"/>
                <a:cs typeface="Open Sans Light" panose="020B0306030504020204" pitchFamily="34" charset="0"/>
              </a:rPr>
              <a:t>AI/ML is being used to improve decision-making in various banking functions, including credit scoring, fraud detection, and customer service.   </a:t>
            </a:r>
          </a:p>
          <a:p>
            <a:pPr marL="342900" marR="0" lvl="0" indent="-342900">
              <a:lnSpc>
                <a:spcPct val="107000"/>
              </a:lnSpc>
              <a:spcAft>
                <a:spcPts val="800"/>
              </a:spcAft>
              <a:buSzPts val="1000"/>
              <a:buFont typeface="Symbol" panose="05050102010706020507" pitchFamily="18" charset="2"/>
              <a:buChar char=""/>
              <a:tabLst>
                <a:tab pos="457200" algn="l"/>
              </a:tabLst>
            </a:pPr>
            <a:r>
              <a:rPr lang="en-IN" sz="1600" b="1" dirty="0">
                <a:latin typeface="Open Sans Light" panose="020B0306030504020204" pitchFamily="34" charset="0"/>
                <a:ea typeface="Open Sans Light" panose="020B0306030504020204" pitchFamily="34" charset="0"/>
                <a:cs typeface="Open Sans Light" panose="020B0306030504020204" pitchFamily="34" charset="0"/>
              </a:rPr>
              <a:t>Learning Systems: </a:t>
            </a:r>
            <a:r>
              <a:rPr lang="en-IN" sz="1600" dirty="0">
                <a:latin typeface="Open Sans Light" panose="020B0306030504020204" pitchFamily="34" charset="0"/>
                <a:ea typeface="Open Sans Light" panose="020B0306030504020204" pitchFamily="34" charset="0"/>
                <a:cs typeface="Open Sans Light" panose="020B0306030504020204" pitchFamily="34" charset="0"/>
              </a:rPr>
              <a:t>The use of machine learning algorithms, such as neural networks and random forests, is increasing.   </a:t>
            </a:r>
          </a:p>
          <a:p>
            <a:pPr marL="342900" marR="0" lvl="0" indent="-342900">
              <a:lnSpc>
                <a:spcPct val="107000"/>
              </a:lnSpc>
              <a:spcAft>
                <a:spcPts val="800"/>
              </a:spcAft>
              <a:buSzPts val="1000"/>
              <a:buFont typeface="Symbol" panose="05050102010706020507" pitchFamily="18" charset="2"/>
              <a:buChar char=""/>
              <a:tabLst>
                <a:tab pos="457200" algn="l"/>
              </a:tabLst>
            </a:pPr>
            <a:r>
              <a:rPr lang="en-IN" sz="1600" b="1" dirty="0">
                <a:latin typeface="Open Sans Light" panose="020B0306030504020204" pitchFamily="34" charset="0"/>
                <a:ea typeface="Open Sans Light" panose="020B0306030504020204" pitchFamily="34" charset="0"/>
                <a:cs typeface="Open Sans Light" panose="020B0306030504020204" pitchFamily="34" charset="0"/>
              </a:rPr>
              <a:t>Risk Assessment: </a:t>
            </a:r>
            <a:r>
              <a:rPr lang="en-IN" sz="1600" dirty="0">
                <a:latin typeface="Open Sans Light" panose="020B0306030504020204" pitchFamily="34" charset="0"/>
                <a:ea typeface="Open Sans Light" panose="020B0306030504020204" pitchFamily="34" charset="0"/>
                <a:cs typeface="Open Sans Light" panose="020B0306030504020204" pitchFamily="34" charset="0"/>
              </a:rPr>
              <a:t>AI/ML is being used to assess and mitigate various risks, including credit risk, liquidity risk, and operational risk.   </a:t>
            </a:r>
          </a:p>
          <a:p>
            <a:pPr marL="342900" marR="0" lvl="0" indent="-342900">
              <a:lnSpc>
                <a:spcPct val="107000"/>
              </a:lnSpc>
              <a:spcAft>
                <a:spcPts val="800"/>
              </a:spcAft>
              <a:buSzPts val="1000"/>
              <a:buFont typeface="Symbol" panose="05050102010706020507" pitchFamily="18" charset="2"/>
              <a:buChar char=""/>
              <a:tabLst>
                <a:tab pos="457200" algn="l"/>
              </a:tabLst>
            </a:pPr>
            <a:r>
              <a:rPr lang="en-IN" sz="1600" b="1" dirty="0">
                <a:latin typeface="Open Sans Light" panose="020B0306030504020204" pitchFamily="34" charset="0"/>
                <a:ea typeface="Open Sans Light" panose="020B0306030504020204" pitchFamily="34" charset="0"/>
                <a:cs typeface="Open Sans Light" panose="020B0306030504020204" pitchFamily="34" charset="0"/>
              </a:rPr>
              <a:t>Fraud Detection: </a:t>
            </a:r>
            <a:r>
              <a:rPr lang="en-IN" sz="1600" dirty="0">
                <a:latin typeface="Open Sans Light" panose="020B0306030504020204" pitchFamily="34" charset="0"/>
                <a:ea typeface="Open Sans Light" panose="020B0306030504020204" pitchFamily="34" charset="0"/>
                <a:cs typeface="Open Sans Light" panose="020B0306030504020204" pitchFamily="34" charset="0"/>
              </a:rPr>
              <a:t>AI/ML is being used to detect fraud in real-time, particularly in areas like credit card transactions and money laundering.   </a:t>
            </a:r>
          </a:p>
          <a:p>
            <a:pPr marL="342900" marR="0" lvl="0" indent="-342900">
              <a:lnSpc>
                <a:spcPct val="107000"/>
              </a:lnSpc>
              <a:spcAft>
                <a:spcPts val="800"/>
              </a:spcAft>
              <a:buSzPts val="1000"/>
              <a:buFont typeface="Symbol" panose="05050102010706020507" pitchFamily="18" charset="2"/>
              <a:buChar char=""/>
              <a:tabLst>
                <a:tab pos="457200" algn="l"/>
              </a:tabLst>
            </a:pPr>
            <a:r>
              <a:rPr lang="en-IN" sz="1600" b="1" dirty="0">
                <a:latin typeface="Open Sans Light" panose="020B0306030504020204" pitchFamily="34" charset="0"/>
                <a:ea typeface="Open Sans Light" panose="020B0306030504020204" pitchFamily="34" charset="0"/>
                <a:cs typeface="Open Sans Light" panose="020B0306030504020204" pitchFamily="34" charset="0"/>
              </a:rPr>
              <a:t>Customer Churn Prediction and Retention: </a:t>
            </a:r>
            <a:r>
              <a:rPr lang="en-IN" sz="1600" dirty="0">
                <a:latin typeface="Open Sans Light" panose="020B0306030504020204" pitchFamily="34" charset="0"/>
                <a:ea typeface="Open Sans Light" panose="020B0306030504020204" pitchFamily="34" charset="0"/>
                <a:cs typeface="Open Sans Light" panose="020B0306030504020204" pitchFamily="34" charset="0"/>
              </a:rPr>
              <a:t>AI/ML is being used to predict which customers are likely to leave and to develop targeted retention strategies.   </a:t>
            </a:r>
          </a:p>
          <a:p>
            <a:pPr marL="342900" marR="0" lvl="0" indent="-342900">
              <a:lnSpc>
                <a:spcPct val="107000"/>
              </a:lnSpc>
              <a:spcAft>
                <a:spcPts val="800"/>
              </a:spcAft>
              <a:buSzPts val="1000"/>
              <a:buFont typeface="Symbol" panose="05050102010706020507" pitchFamily="18" charset="2"/>
              <a:buChar char=""/>
              <a:tabLst>
                <a:tab pos="457200" algn="l"/>
              </a:tabLst>
            </a:pPr>
            <a:r>
              <a:rPr lang="en-IN" sz="1600" b="1" dirty="0">
                <a:latin typeface="Open Sans Light" panose="020B0306030504020204" pitchFamily="34" charset="0"/>
                <a:ea typeface="Open Sans Light" panose="020B0306030504020204" pitchFamily="34" charset="0"/>
                <a:cs typeface="Open Sans Light" panose="020B0306030504020204" pitchFamily="34" charset="0"/>
              </a:rPr>
              <a:t>Technology Adoption: </a:t>
            </a:r>
            <a:r>
              <a:rPr lang="en-IN" sz="1600" dirty="0">
                <a:latin typeface="Open Sans Light" panose="020B0306030504020204" pitchFamily="34" charset="0"/>
                <a:ea typeface="Open Sans Light" panose="020B0306030504020204" pitchFamily="34" charset="0"/>
                <a:cs typeface="Open Sans Light" panose="020B0306030504020204" pitchFamily="34" charset="0"/>
              </a:rPr>
              <a:t>The adoption of AI/ML technologies in banking is being driven by factors such as trust, perceived usefulness, and ease of use.   </a:t>
            </a:r>
          </a:p>
        </p:txBody>
      </p:sp>
      <p:sp>
        <p:nvSpPr>
          <p:cNvPr id="5" name="Text Placeholder 4">
            <a:extLst>
              <a:ext uri="{FF2B5EF4-FFF2-40B4-BE49-F238E27FC236}">
                <a16:creationId xmlns:a16="http://schemas.microsoft.com/office/drawing/2014/main" id="{A31E2C25-6713-5576-D68E-7236CE180FDD}"/>
              </a:ext>
            </a:extLst>
          </p:cNvPr>
          <p:cNvSpPr>
            <a:spLocks noGrp="1"/>
          </p:cNvSpPr>
          <p:nvPr>
            <p:ph type="body" sz="quarter" idx="12"/>
          </p:nvPr>
        </p:nvSpPr>
        <p:spPr/>
        <p:txBody>
          <a:bodyPr/>
          <a:lstStyle/>
          <a:p>
            <a:endParaRPr lang="en-IN"/>
          </a:p>
        </p:txBody>
      </p:sp>
    </p:spTree>
    <p:extLst>
      <p:ext uri="{BB962C8B-B14F-4D97-AF65-F5344CB8AC3E}">
        <p14:creationId xmlns:p14="http://schemas.microsoft.com/office/powerpoint/2010/main" val="111349424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EF650-73F0-FC3F-9E4F-46299BAEA96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27296E-8816-D9D7-E7D8-2F19BEC7506A}"/>
              </a:ext>
            </a:extLst>
          </p:cNvPr>
          <p:cNvSpPr>
            <a:spLocks noGrp="1"/>
          </p:cNvSpPr>
          <p:nvPr>
            <p:ph type="sldNum" sz="quarter" idx="4"/>
          </p:nvPr>
        </p:nvSpPr>
        <p:spPr/>
        <p:txBody>
          <a:bodyPr/>
          <a:lstStyle/>
          <a:p>
            <a:fld id="{93AE1883-0942-4AA3-9DB2-9C7C3A0314B1}" type="slidenum">
              <a:rPr lang="en-US" smtClean="0"/>
              <a:pPr/>
              <a:t>3</a:t>
            </a:fld>
            <a:endParaRPr lang="en-US" dirty="0"/>
          </a:p>
        </p:txBody>
      </p:sp>
      <p:sp>
        <p:nvSpPr>
          <p:cNvPr id="3" name="Text Placeholder 2">
            <a:extLst>
              <a:ext uri="{FF2B5EF4-FFF2-40B4-BE49-F238E27FC236}">
                <a16:creationId xmlns:a16="http://schemas.microsoft.com/office/drawing/2014/main" id="{42A78191-E8C9-F2F2-8ED2-4F7BEEBC3B71}"/>
              </a:ext>
            </a:extLst>
          </p:cNvPr>
          <p:cNvSpPr>
            <a:spLocks noGrp="1"/>
          </p:cNvSpPr>
          <p:nvPr>
            <p:ph type="body" sz="quarter" idx="10"/>
          </p:nvPr>
        </p:nvSpPr>
        <p:spPr/>
        <p:txBody>
          <a:bodyPr/>
          <a:lstStyle/>
          <a:p>
            <a:r>
              <a:rPr lang="en-US" dirty="0"/>
              <a:t>Research Questions</a:t>
            </a:r>
            <a:endParaRPr lang="en-IN" dirty="0"/>
          </a:p>
        </p:txBody>
      </p:sp>
      <p:sp>
        <p:nvSpPr>
          <p:cNvPr id="4" name="Text Placeholder 3">
            <a:extLst>
              <a:ext uri="{FF2B5EF4-FFF2-40B4-BE49-F238E27FC236}">
                <a16:creationId xmlns:a16="http://schemas.microsoft.com/office/drawing/2014/main" id="{1920725D-EC4D-6B8D-8908-0FD94DE1234C}"/>
              </a:ext>
            </a:extLst>
          </p:cNvPr>
          <p:cNvSpPr>
            <a:spLocks noGrp="1"/>
          </p:cNvSpPr>
          <p:nvPr>
            <p:ph type="body" sz="quarter" idx="11"/>
          </p:nvPr>
        </p:nvSpPr>
        <p:spPr>
          <a:xfrm>
            <a:off x="609600" y="1310947"/>
            <a:ext cx="11196637" cy="3870653"/>
          </a:xfrm>
        </p:spPr>
        <p:txBody>
          <a:bodyPr/>
          <a:lstStyle/>
          <a:p>
            <a:pPr indent="398463">
              <a:lnSpc>
                <a:spcPct val="250000"/>
              </a:lnSpc>
              <a:buFont typeface="+mj-lt"/>
              <a:buAutoNum type="arabicPeriod"/>
            </a:pPr>
            <a:r>
              <a:rPr lang="en-US" sz="1400" b="1" dirty="0"/>
              <a:t>How have AI/ML been applied in the banking sector to address key challenges?</a:t>
            </a:r>
            <a:endParaRPr lang="en-US" sz="1400" dirty="0"/>
          </a:p>
          <a:p>
            <a:pPr indent="398463">
              <a:lnSpc>
                <a:spcPct val="250000"/>
              </a:lnSpc>
              <a:buFont typeface="+mj-lt"/>
              <a:buAutoNum type="arabicPeriod"/>
            </a:pPr>
            <a:r>
              <a:rPr lang="en-US" sz="1400" b="1" dirty="0"/>
              <a:t>What are the emerging trends in AI/ML research in banking?</a:t>
            </a:r>
            <a:endParaRPr lang="en-US" sz="1400" dirty="0"/>
          </a:p>
          <a:p>
            <a:pPr indent="398463">
              <a:lnSpc>
                <a:spcPct val="250000"/>
              </a:lnSpc>
              <a:buFont typeface="+mj-lt"/>
              <a:buAutoNum type="arabicPeriod"/>
            </a:pPr>
            <a:r>
              <a:rPr lang="en-US" sz="1400" b="1" dirty="0"/>
              <a:t>What gaps exist in the current literature on AI/ML applications in banking?</a:t>
            </a:r>
            <a:endParaRPr lang="en-US" sz="1400" dirty="0"/>
          </a:p>
          <a:p>
            <a:pPr indent="398463">
              <a:lnSpc>
                <a:spcPct val="250000"/>
              </a:lnSpc>
              <a:buFont typeface="+mj-lt"/>
              <a:buAutoNum type="arabicPeriod"/>
            </a:pPr>
            <a:r>
              <a:rPr lang="en-US" sz="1400" b="1" dirty="0"/>
              <a:t>How can bibliometric and thematic analyses contribute to identifying future research directions?</a:t>
            </a:r>
          </a:p>
          <a:p>
            <a:pPr indent="398463">
              <a:lnSpc>
                <a:spcPct val="250000"/>
              </a:lnSpc>
              <a:buFont typeface="+mj-lt"/>
              <a:buAutoNum type="arabicPeriod"/>
            </a:pPr>
            <a:endParaRPr lang="en-US" dirty="0"/>
          </a:p>
        </p:txBody>
      </p:sp>
      <p:sp>
        <p:nvSpPr>
          <p:cNvPr id="5" name="Text Placeholder 4">
            <a:extLst>
              <a:ext uri="{FF2B5EF4-FFF2-40B4-BE49-F238E27FC236}">
                <a16:creationId xmlns:a16="http://schemas.microsoft.com/office/drawing/2014/main" id="{3F3DD316-CCED-8138-3E52-36B7F76EE875}"/>
              </a:ext>
            </a:extLst>
          </p:cNvPr>
          <p:cNvSpPr>
            <a:spLocks noGrp="1"/>
          </p:cNvSpPr>
          <p:nvPr>
            <p:ph type="body" sz="quarter" idx="12"/>
          </p:nvPr>
        </p:nvSpPr>
        <p:spPr/>
        <p:txBody>
          <a:bodyPr/>
          <a:lstStyle/>
          <a:p>
            <a:endParaRPr lang="en-IN"/>
          </a:p>
        </p:txBody>
      </p:sp>
    </p:spTree>
    <p:extLst>
      <p:ext uri="{BB962C8B-B14F-4D97-AF65-F5344CB8AC3E}">
        <p14:creationId xmlns:p14="http://schemas.microsoft.com/office/powerpoint/2010/main" val="3299373573"/>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279D5-1FCF-BE81-95F2-1405720B16F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0FE421-16F9-8D71-39D7-C940A028E91B}"/>
              </a:ext>
            </a:extLst>
          </p:cNvPr>
          <p:cNvSpPr>
            <a:spLocks noGrp="1"/>
          </p:cNvSpPr>
          <p:nvPr>
            <p:ph type="sldNum" sz="quarter" idx="4"/>
          </p:nvPr>
        </p:nvSpPr>
        <p:spPr/>
        <p:txBody>
          <a:bodyPr/>
          <a:lstStyle/>
          <a:p>
            <a:fld id="{93AE1883-0942-4AA3-9DB2-9C7C3A0314B1}" type="slidenum">
              <a:rPr lang="en-US" smtClean="0"/>
              <a:pPr/>
              <a:t>30</a:t>
            </a:fld>
            <a:endParaRPr lang="en-US" dirty="0"/>
          </a:p>
        </p:txBody>
      </p:sp>
      <p:sp>
        <p:nvSpPr>
          <p:cNvPr id="3" name="Text Placeholder 2">
            <a:extLst>
              <a:ext uri="{FF2B5EF4-FFF2-40B4-BE49-F238E27FC236}">
                <a16:creationId xmlns:a16="http://schemas.microsoft.com/office/drawing/2014/main" id="{0B4B2F91-2AAF-2FD4-94F3-3B6629A48E70}"/>
              </a:ext>
            </a:extLst>
          </p:cNvPr>
          <p:cNvSpPr>
            <a:spLocks noGrp="1"/>
          </p:cNvSpPr>
          <p:nvPr>
            <p:ph type="body" sz="quarter" idx="10"/>
          </p:nvPr>
        </p:nvSpPr>
        <p:spPr/>
        <p:txBody>
          <a:bodyPr/>
          <a:lstStyle/>
          <a:p>
            <a:r>
              <a:rPr lang="en-US" dirty="0"/>
              <a:t>Summary of Trending Topics in AI/ML in Banking</a:t>
            </a:r>
            <a:endParaRPr lang="en-IN" dirty="0"/>
          </a:p>
        </p:txBody>
      </p:sp>
      <p:sp>
        <p:nvSpPr>
          <p:cNvPr id="4" name="Text Placeholder 3">
            <a:extLst>
              <a:ext uri="{FF2B5EF4-FFF2-40B4-BE49-F238E27FC236}">
                <a16:creationId xmlns:a16="http://schemas.microsoft.com/office/drawing/2014/main" id="{D334336E-29FE-4C5C-B561-D05D3994DD96}"/>
              </a:ext>
            </a:extLst>
          </p:cNvPr>
          <p:cNvSpPr>
            <a:spLocks noGrp="1"/>
          </p:cNvSpPr>
          <p:nvPr>
            <p:ph type="body" sz="quarter" idx="11"/>
          </p:nvPr>
        </p:nvSpPr>
        <p:spPr>
          <a:xfrm>
            <a:off x="609600" y="1310947"/>
            <a:ext cx="11196637" cy="4708853"/>
          </a:xfrm>
        </p:spPr>
        <p:txBody>
          <a:bodyPr/>
          <a:lstStyle/>
          <a:p>
            <a:pPr marL="342900" marR="0" lvl="0" indent="-342900">
              <a:lnSpc>
                <a:spcPct val="107000"/>
              </a:lnSpc>
              <a:spcAft>
                <a:spcPts val="800"/>
              </a:spcAft>
              <a:buSzPts val="1000"/>
              <a:buFont typeface="Symbol" panose="05050102010706020507" pitchFamily="18" charset="2"/>
              <a:buChar char=""/>
              <a:tabLst>
                <a:tab pos="457200" algn="l"/>
              </a:tabLst>
            </a:pPr>
            <a:r>
              <a:rPr lang="en-IN" sz="1600" b="1" kern="100" dirty="0">
                <a:effectLst/>
                <a:latin typeface="Open Sans Light" panose="020B0306030504020204" pitchFamily="34" charset="0"/>
                <a:ea typeface="Open Sans Light" panose="020B0306030504020204" pitchFamily="34" charset="0"/>
                <a:cs typeface="Open Sans Light" panose="020B0306030504020204" pitchFamily="34" charset="0"/>
              </a:rPr>
              <a:t>Bank Failure Prediction:</a:t>
            </a:r>
            <a:r>
              <a:rPr lang="en-IN" sz="1600" kern="100" dirty="0">
                <a:effectLst/>
                <a:latin typeface="Open Sans Light" panose="020B0306030504020204" pitchFamily="34" charset="0"/>
                <a:ea typeface="Open Sans Light" panose="020B0306030504020204" pitchFamily="34" charset="0"/>
                <a:cs typeface="Open Sans Light" panose="020B0306030504020204" pitchFamily="34" charset="0"/>
              </a:rPr>
              <a:t> AI/ML is being used to predict bank failures by analyzing macroeconomic indicators and firm-specific attributes.   </a:t>
            </a:r>
          </a:p>
          <a:p>
            <a:pPr marL="342900" marR="0" lvl="0" indent="-342900">
              <a:lnSpc>
                <a:spcPct val="107000"/>
              </a:lnSpc>
              <a:spcAft>
                <a:spcPts val="800"/>
              </a:spcAft>
              <a:buSzPts val="1000"/>
              <a:buFont typeface="Symbol" panose="05050102010706020507" pitchFamily="18" charset="2"/>
              <a:buChar char=""/>
              <a:tabLst>
                <a:tab pos="457200" algn="l"/>
              </a:tabLst>
            </a:pPr>
            <a:r>
              <a:rPr lang="en-IN" sz="1600" b="1" kern="100" dirty="0">
                <a:effectLst/>
                <a:latin typeface="Open Sans Light" panose="020B0306030504020204" pitchFamily="34" charset="0"/>
                <a:ea typeface="Open Sans Light" panose="020B0306030504020204" pitchFamily="34" charset="0"/>
                <a:cs typeface="Open Sans Light" panose="020B0306030504020204" pitchFamily="34" charset="0"/>
              </a:rPr>
              <a:t>Customer Service Automation and Personalization:</a:t>
            </a:r>
            <a:r>
              <a:rPr lang="en-IN" sz="1600" kern="100" dirty="0">
                <a:effectLst/>
                <a:latin typeface="Open Sans Light" panose="020B0306030504020204" pitchFamily="34" charset="0"/>
                <a:ea typeface="Open Sans Light" panose="020B0306030504020204" pitchFamily="34" charset="0"/>
                <a:cs typeface="Open Sans Light" panose="020B0306030504020204" pitchFamily="34" charset="0"/>
              </a:rPr>
              <a:t> AI/ML is being used to automate customer service and provide personalized financial advice.   </a:t>
            </a:r>
          </a:p>
          <a:p>
            <a:pPr marL="342900" marR="0" lvl="0" indent="-342900">
              <a:lnSpc>
                <a:spcPct val="107000"/>
              </a:lnSpc>
              <a:spcAft>
                <a:spcPts val="800"/>
              </a:spcAft>
              <a:buSzPts val="1000"/>
              <a:buFont typeface="Symbol" panose="05050102010706020507" pitchFamily="18" charset="2"/>
              <a:buChar char=""/>
              <a:tabLst>
                <a:tab pos="457200" algn="l"/>
              </a:tabLst>
            </a:pPr>
            <a:r>
              <a:rPr lang="en-IN" sz="1600" b="1" kern="100" dirty="0">
                <a:effectLst/>
                <a:latin typeface="Open Sans Light" panose="020B0306030504020204" pitchFamily="34" charset="0"/>
                <a:ea typeface="Open Sans Light" panose="020B0306030504020204" pitchFamily="34" charset="0"/>
                <a:cs typeface="Open Sans Light" panose="020B0306030504020204" pitchFamily="34" charset="0"/>
              </a:rPr>
              <a:t>Credit Scoring and Risk Assessment:</a:t>
            </a:r>
            <a:r>
              <a:rPr lang="en-IN" sz="1600" kern="100" dirty="0">
                <a:effectLst/>
                <a:latin typeface="Open Sans Light" panose="020B0306030504020204" pitchFamily="34" charset="0"/>
                <a:ea typeface="Open Sans Light" panose="020B0306030504020204" pitchFamily="34" charset="0"/>
                <a:cs typeface="Open Sans Light" panose="020B0306030504020204" pitchFamily="34" charset="0"/>
              </a:rPr>
              <a:t> AI/ML is being used to improve the accuracy of credit scoring and risk assessment.   </a:t>
            </a:r>
          </a:p>
          <a:p>
            <a:pPr marL="342900" marR="0" lvl="0" indent="-342900">
              <a:lnSpc>
                <a:spcPct val="107000"/>
              </a:lnSpc>
              <a:spcAft>
                <a:spcPts val="800"/>
              </a:spcAft>
              <a:buSzPts val="1000"/>
              <a:buFont typeface="Symbol" panose="05050102010706020507" pitchFamily="18" charset="2"/>
              <a:buChar char=""/>
              <a:tabLst>
                <a:tab pos="457200" algn="l"/>
              </a:tabLst>
            </a:pPr>
            <a:r>
              <a:rPr lang="en-IN" sz="1600" b="1" kern="100" dirty="0">
                <a:effectLst/>
                <a:latin typeface="Open Sans Light" panose="020B0306030504020204" pitchFamily="34" charset="0"/>
                <a:ea typeface="Open Sans Light" panose="020B0306030504020204" pitchFamily="34" charset="0"/>
                <a:cs typeface="Open Sans Light" panose="020B0306030504020204" pitchFamily="34" charset="0"/>
              </a:rPr>
              <a:t>Financial Crime Detection and Cybersecurity:</a:t>
            </a:r>
            <a:r>
              <a:rPr lang="en-IN" sz="1600" kern="100" dirty="0">
                <a:effectLst/>
                <a:latin typeface="Open Sans Light" panose="020B0306030504020204" pitchFamily="34" charset="0"/>
                <a:ea typeface="Open Sans Light" panose="020B0306030504020204" pitchFamily="34" charset="0"/>
                <a:cs typeface="Open Sans Light" panose="020B0306030504020204" pitchFamily="34" charset="0"/>
              </a:rPr>
              <a:t> AI/ML is being used to detect financial crimes and improve cybersecurity.   </a:t>
            </a:r>
          </a:p>
          <a:p>
            <a:pPr marL="342900" marR="0" lvl="0" indent="-342900">
              <a:lnSpc>
                <a:spcPct val="107000"/>
              </a:lnSpc>
              <a:spcAft>
                <a:spcPts val="800"/>
              </a:spcAft>
              <a:buSzPts val="1000"/>
              <a:buFont typeface="Symbol" panose="05050102010706020507" pitchFamily="18" charset="2"/>
              <a:buChar char=""/>
              <a:tabLst>
                <a:tab pos="457200" algn="l"/>
              </a:tabLst>
            </a:pPr>
            <a:r>
              <a:rPr lang="en-IN" sz="1600" b="1" kern="100" dirty="0">
                <a:effectLst/>
                <a:latin typeface="Open Sans Light" panose="020B0306030504020204" pitchFamily="34" charset="0"/>
                <a:ea typeface="Open Sans Light" panose="020B0306030504020204" pitchFamily="34" charset="0"/>
                <a:cs typeface="Open Sans Light" panose="020B0306030504020204" pitchFamily="34" charset="0"/>
              </a:rPr>
              <a:t>Bank Performance Management:</a:t>
            </a:r>
            <a:r>
              <a:rPr lang="en-IN" sz="1600" kern="100" dirty="0">
                <a:effectLst/>
                <a:latin typeface="Open Sans Light" panose="020B0306030504020204" pitchFamily="34" charset="0"/>
                <a:ea typeface="Open Sans Light" panose="020B0306030504020204" pitchFamily="34" charset="0"/>
                <a:cs typeface="Open Sans Light" panose="020B0306030504020204" pitchFamily="34" charset="0"/>
              </a:rPr>
              <a:t> AI/ML is being used to improve bank performance by optimizing operations and decision-making.   </a:t>
            </a:r>
          </a:p>
          <a:p>
            <a:pPr marL="342900" marR="0" lvl="0" indent="-342900">
              <a:lnSpc>
                <a:spcPct val="107000"/>
              </a:lnSpc>
              <a:spcAft>
                <a:spcPts val="800"/>
              </a:spcAft>
              <a:buSzPts val="1000"/>
              <a:buFont typeface="Symbol" panose="05050102010706020507" pitchFamily="18" charset="2"/>
              <a:buChar char=""/>
              <a:tabLst>
                <a:tab pos="457200" algn="l"/>
              </a:tabLst>
            </a:pPr>
            <a:r>
              <a:rPr lang="en-IN" sz="1600" b="1" kern="100" dirty="0">
                <a:effectLst/>
                <a:latin typeface="Open Sans Light" panose="020B0306030504020204" pitchFamily="34" charset="0"/>
                <a:ea typeface="Open Sans Light" panose="020B0306030504020204" pitchFamily="34" charset="0"/>
                <a:cs typeface="Open Sans Light" panose="020B0306030504020204" pitchFamily="34" charset="0"/>
              </a:rPr>
              <a:t>Portfolio and Wealth Management:</a:t>
            </a:r>
            <a:r>
              <a:rPr lang="en-IN" sz="1600" kern="100" dirty="0">
                <a:effectLst/>
                <a:latin typeface="Open Sans Light" panose="020B0306030504020204" pitchFamily="34" charset="0"/>
                <a:ea typeface="Open Sans Light" panose="020B0306030504020204" pitchFamily="34" charset="0"/>
                <a:cs typeface="Open Sans Light" panose="020B0306030504020204" pitchFamily="34" charset="0"/>
              </a:rPr>
              <a:t> AI/ML is being used to provide personalized investment advice and manage customer portfolios.   </a:t>
            </a:r>
          </a:p>
        </p:txBody>
      </p:sp>
      <p:sp>
        <p:nvSpPr>
          <p:cNvPr id="5" name="Text Placeholder 4">
            <a:extLst>
              <a:ext uri="{FF2B5EF4-FFF2-40B4-BE49-F238E27FC236}">
                <a16:creationId xmlns:a16="http://schemas.microsoft.com/office/drawing/2014/main" id="{432A6CEA-6D3D-54D8-3BB1-271B3F21663C}"/>
              </a:ext>
            </a:extLst>
          </p:cNvPr>
          <p:cNvSpPr>
            <a:spLocks noGrp="1"/>
          </p:cNvSpPr>
          <p:nvPr>
            <p:ph type="body" sz="quarter" idx="12"/>
          </p:nvPr>
        </p:nvSpPr>
        <p:spPr/>
        <p:txBody>
          <a:bodyPr/>
          <a:lstStyle/>
          <a:p>
            <a:endParaRPr lang="en-IN"/>
          </a:p>
        </p:txBody>
      </p:sp>
    </p:spTree>
    <p:extLst>
      <p:ext uri="{BB962C8B-B14F-4D97-AF65-F5344CB8AC3E}">
        <p14:creationId xmlns:p14="http://schemas.microsoft.com/office/powerpoint/2010/main" val="616466572"/>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DE10A-3385-D204-50BF-D1EB0A52F93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5A1A9F-A303-3AE5-FC7A-2116C702FB39}"/>
              </a:ext>
            </a:extLst>
          </p:cNvPr>
          <p:cNvSpPr>
            <a:spLocks noGrp="1"/>
          </p:cNvSpPr>
          <p:nvPr>
            <p:ph type="sldNum" sz="quarter" idx="4"/>
          </p:nvPr>
        </p:nvSpPr>
        <p:spPr/>
        <p:txBody>
          <a:bodyPr/>
          <a:lstStyle/>
          <a:p>
            <a:fld id="{93AE1883-0942-4AA3-9DB2-9C7C3A0314B1}" type="slidenum">
              <a:rPr lang="en-US" smtClean="0"/>
              <a:pPr/>
              <a:t>31</a:t>
            </a:fld>
            <a:endParaRPr lang="en-US" dirty="0"/>
          </a:p>
        </p:txBody>
      </p:sp>
      <p:sp>
        <p:nvSpPr>
          <p:cNvPr id="3" name="Text Placeholder 2">
            <a:extLst>
              <a:ext uri="{FF2B5EF4-FFF2-40B4-BE49-F238E27FC236}">
                <a16:creationId xmlns:a16="http://schemas.microsoft.com/office/drawing/2014/main" id="{14D8C11F-2E08-61C6-9325-96B432E24439}"/>
              </a:ext>
            </a:extLst>
          </p:cNvPr>
          <p:cNvSpPr>
            <a:spLocks noGrp="1"/>
          </p:cNvSpPr>
          <p:nvPr>
            <p:ph type="body" sz="quarter" idx="10"/>
          </p:nvPr>
        </p:nvSpPr>
        <p:spPr/>
        <p:txBody>
          <a:bodyPr/>
          <a:lstStyle/>
          <a:p>
            <a:r>
              <a:rPr lang="en-US" dirty="0"/>
              <a:t>Summary of Trending Topics in AI/ML in Banking</a:t>
            </a:r>
            <a:endParaRPr lang="en-IN" dirty="0"/>
          </a:p>
        </p:txBody>
      </p:sp>
      <p:sp>
        <p:nvSpPr>
          <p:cNvPr id="4" name="Text Placeholder 3">
            <a:extLst>
              <a:ext uri="{FF2B5EF4-FFF2-40B4-BE49-F238E27FC236}">
                <a16:creationId xmlns:a16="http://schemas.microsoft.com/office/drawing/2014/main" id="{A61EB1D2-E2AB-2BED-D022-578C69C085DA}"/>
              </a:ext>
            </a:extLst>
          </p:cNvPr>
          <p:cNvSpPr>
            <a:spLocks noGrp="1"/>
          </p:cNvSpPr>
          <p:nvPr>
            <p:ph type="body" sz="quarter" idx="11"/>
          </p:nvPr>
        </p:nvSpPr>
        <p:spPr>
          <a:xfrm>
            <a:off x="609600" y="1310947"/>
            <a:ext cx="11196637" cy="4708853"/>
          </a:xfrm>
        </p:spPr>
        <p:txBody>
          <a:bodyPr/>
          <a:lstStyle/>
          <a:p>
            <a:pPr marL="342900" marR="0" lvl="0" indent="-342900">
              <a:lnSpc>
                <a:spcPct val="107000"/>
              </a:lnSpc>
              <a:spcAft>
                <a:spcPts val="800"/>
              </a:spcAft>
              <a:buSzPts val="1000"/>
              <a:buFont typeface="Symbol" panose="05050102010706020507" pitchFamily="18" charset="2"/>
              <a:buChar char=""/>
              <a:tabLst>
                <a:tab pos="457200" algn="l"/>
              </a:tabLst>
            </a:pPr>
            <a:r>
              <a:rPr lang="en-IN" sz="1600" b="1" kern="100" dirty="0">
                <a:effectLst/>
                <a:latin typeface="Open Sans Light" panose="020B0306030504020204" pitchFamily="34" charset="0"/>
                <a:ea typeface="Open Sans Light" panose="020B0306030504020204" pitchFamily="34" charset="0"/>
                <a:cs typeface="Open Sans Light" panose="020B0306030504020204" pitchFamily="34" charset="0"/>
              </a:rPr>
              <a:t>Liquidity Risk Management:</a:t>
            </a:r>
            <a:r>
              <a:rPr lang="en-IN" sz="1600" kern="100" dirty="0">
                <a:effectLst/>
                <a:latin typeface="Open Sans Light" panose="020B0306030504020204" pitchFamily="34" charset="0"/>
                <a:ea typeface="Open Sans Light" panose="020B0306030504020204" pitchFamily="34" charset="0"/>
                <a:cs typeface="Open Sans Light" panose="020B0306030504020204" pitchFamily="34" charset="0"/>
              </a:rPr>
              <a:t> AI/ML is being used to assess and manage liquidity risk.   </a:t>
            </a:r>
          </a:p>
          <a:p>
            <a:pPr marL="342900" marR="0" lvl="0" indent="-342900">
              <a:lnSpc>
                <a:spcPct val="107000"/>
              </a:lnSpc>
              <a:spcAft>
                <a:spcPts val="800"/>
              </a:spcAft>
              <a:buSzPts val="1000"/>
              <a:buFont typeface="Symbol" panose="05050102010706020507" pitchFamily="18" charset="2"/>
              <a:buChar char=""/>
              <a:tabLst>
                <a:tab pos="457200" algn="l"/>
              </a:tabLst>
            </a:pPr>
            <a:r>
              <a:rPr lang="en-IN" sz="1600" b="1" kern="100" dirty="0">
                <a:effectLst/>
                <a:latin typeface="Open Sans Light" panose="020B0306030504020204" pitchFamily="34" charset="0"/>
                <a:ea typeface="Open Sans Light" panose="020B0306030504020204" pitchFamily="34" charset="0"/>
                <a:cs typeface="Open Sans Light" panose="020B0306030504020204" pitchFamily="34" charset="0"/>
              </a:rPr>
              <a:t>Predictive Analytics and Market Forecasting:</a:t>
            </a:r>
            <a:r>
              <a:rPr lang="en-IN" sz="1600" kern="100" dirty="0">
                <a:effectLst/>
                <a:latin typeface="Open Sans Light" panose="020B0306030504020204" pitchFamily="34" charset="0"/>
                <a:ea typeface="Open Sans Light" panose="020B0306030504020204" pitchFamily="34" charset="0"/>
                <a:cs typeface="Open Sans Light" panose="020B0306030504020204" pitchFamily="34" charset="0"/>
              </a:rPr>
              <a:t> AI/ML is being used to predict customer behaviour and market trends.</a:t>
            </a:r>
          </a:p>
          <a:p>
            <a:pPr marL="342900" marR="0" lvl="0" indent="-342900">
              <a:lnSpc>
                <a:spcPct val="107000"/>
              </a:lnSpc>
              <a:spcAft>
                <a:spcPts val="800"/>
              </a:spcAft>
              <a:buSzPts val="1000"/>
              <a:buFont typeface="Symbol" panose="05050102010706020507" pitchFamily="18" charset="2"/>
              <a:buChar char=""/>
              <a:tabLst>
                <a:tab pos="457200" algn="l"/>
              </a:tabLst>
            </a:pPr>
            <a:r>
              <a:rPr lang="en-IN" sz="1600" b="1" kern="100" dirty="0">
                <a:effectLst/>
                <a:latin typeface="Open Sans Light" panose="020B0306030504020204" pitchFamily="34" charset="0"/>
                <a:ea typeface="Open Sans Light" panose="020B0306030504020204" pitchFamily="34" charset="0"/>
                <a:cs typeface="Open Sans Light" panose="020B0306030504020204" pitchFamily="34" charset="0"/>
              </a:rPr>
              <a:t>Operational Risk Management:</a:t>
            </a:r>
            <a:r>
              <a:rPr lang="en-IN" sz="1600" kern="100" dirty="0">
                <a:effectLst/>
                <a:latin typeface="Open Sans Light" panose="020B0306030504020204" pitchFamily="34" charset="0"/>
                <a:ea typeface="Open Sans Light" panose="020B0306030504020204" pitchFamily="34" charset="0"/>
                <a:cs typeface="Open Sans Light" panose="020B0306030504020204" pitchFamily="34" charset="0"/>
              </a:rPr>
              <a:t> AI/ML is being used to identify and predict operational risks.   </a:t>
            </a:r>
          </a:p>
          <a:p>
            <a:pPr marL="342900" marR="0" lvl="0" indent="-342900">
              <a:lnSpc>
                <a:spcPct val="107000"/>
              </a:lnSpc>
              <a:spcAft>
                <a:spcPts val="800"/>
              </a:spcAft>
              <a:buSzPts val="1000"/>
              <a:buFont typeface="Symbol" panose="05050102010706020507" pitchFamily="18" charset="2"/>
              <a:buChar char=""/>
              <a:tabLst>
                <a:tab pos="457200" algn="l"/>
              </a:tabLst>
            </a:pPr>
            <a:r>
              <a:rPr lang="en-IN" sz="1600" b="1" kern="100" dirty="0">
                <a:effectLst/>
                <a:latin typeface="Open Sans Light" panose="020B0306030504020204" pitchFamily="34" charset="0"/>
                <a:ea typeface="Open Sans Light" panose="020B0306030504020204" pitchFamily="34" charset="0"/>
                <a:cs typeface="Open Sans Light" panose="020B0306030504020204" pitchFamily="34" charset="0"/>
              </a:rPr>
              <a:t>Systemic Risk Management:</a:t>
            </a:r>
            <a:r>
              <a:rPr lang="en-IN" sz="1600" kern="100" dirty="0">
                <a:effectLst/>
                <a:latin typeface="Open Sans Light" panose="020B0306030504020204" pitchFamily="34" charset="0"/>
                <a:ea typeface="Open Sans Light" panose="020B0306030504020204" pitchFamily="34" charset="0"/>
                <a:cs typeface="Open Sans Light" panose="020B0306030504020204" pitchFamily="34" charset="0"/>
              </a:rPr>
              <a:t> AI/ML is being used to assess and manage systemic risk in the banking sector.   </a:t>
            </a:r>
          </a:p>
          <a:p>
            <a:pPr marL="342900" marR="0" lvl="0" indent="-342900">
              <a:lnSpc>
                <a:spcPct val="107000"/>
              </a:lnSpc>
              <a:spcAft>
                <a:spcPts val="800"/>
              </a:spcAft>
              <a:buSzPts val="1000"/>
              <a:buFont typeface="Symbol" panose="05050102010706020507" pitchFamily="18" charset="2"/>
              <a:buChar char=""/>
              <a:tabLst>
                <a:tab pos="457200" algn="l"/>
              </a:tabLst>
            </a:pPr>
            <a:r>
              <a:rPr lang="en-IN" sz="1600" b="1" kern="100" dirty="0">
                <a:effectLst/>
                <a:latin typeface="Open Sans Light" panose="020B0306030504020204" pitchFamily="34" charset="0"/>
                <a:ea typeface="Open Sans Light" panose="020B0306030504020204" pitchFamily="34" charset="0"/>
                <a:cs typeface="Open Sans Light" panose="020B0306030504020204" pitchFamily="34" charset="0"/>
              </a:rPr>
              <a:t>Operational Efficiency and Process Automation:</a:t>
            </a:r>
            <a:r>
              <a:rPr lang="en-IN" sz="1600" kern="100" dirty="0">
                <a:effectLst/>
                <a:latin typeface="Open Sans Light" panose="020B0306030504020204" pitchFamily="34" charset="0"/>
                <a:ea typeface="Open Sans Light" panose="020B0306030504020204" pitchFamily="34" charset="0"/>
                <a:cs typeface="Open Sans Light" panose="020B0306030504020204" pitchFamily="34" charset="0"/>
              </a:rPr>
              <a:t> AI/ML is being used to automate tasks and improve operational efficiency.   </a:t>
            </a:r>
          </a:p>
          <a:p>
            <a:pPr marL="342900" marR="0" lvl="0" indent="-342900">
              <a:lnSpc>
                <a:spcPct val="107000"/>
              </a:lnSpc>
              <a:spcAft>
                <a:spcPts val="800"/>
              </a:spcAft>
              <a:buSzPts val="1000"/>
              <a:buFont typeface="Symbol" panose="05050102010706020507" pitchFamily="18" charset="2"/>
              <a:buChar char=""/>
              <a:tabLst>
                <a:tab pos="457200" algn="l"/>
              </a:tabLst>
            </a:pPr>
            <a:r>
              <a:rPr lang="en-IN" sz="1600" b="1" kern="100" dirty="0">
                <a:effectLst/>
                <a:latin typeface="Open Sans Light" panose="020B0306030504020204" pitchFamily="34" charset="0"/>
                <a:ea typeface="Open Sans Light" panose="020B0306030504020204" pitchFamily="34" charset="0"/>
                <a:cs typeface="Open Sans Light" panose="020B0306030504020204" pitchFamily="34" charset="0"/>
              </a:rPr>
              <a:t>Regulatory Compliance and Risk Management:</a:t>
            </a:r>
            <a:r>
              <a:rPr lang="en-IN" sz="1600" kern="100" dirty="0">
                <a:effectLst/>
                <a:latin typeface="Open Sans Light" panose="020B0306030504020204" pitchFamily="34" charset="0"/>
                <a:ea typeface="Open Sans Light" panose="020B0306030504020204" pitchFamily="34" charset="0"/>
                <a:cs typeface="Open Sans Light" panose="020B0306030504020204" pitchFamily="34" charset="0"/>
              </a:rPr>
              <a:t> AI/ML is being used to ensure regulatory compliance and manage risks.   </a:t>
            </a:r>
          </a:p>
        </p:txBody>
      </p:sp>
      <p:sp>
        <p:nvSpPr>
          <p:cNvPr id="5" name="Text Placeholder 4">
            <a:extLst>
              <a:ext uri="{FF2B5EF4-FFF2-40B4-BE49-F238E27FC236}">
                <a16:creationId xmlns:a16="http://schemas.microsoft.com/office/drawing/2014/main" id="{7D158624-8CB9-3352-53B1-B362BF723603}"/>
              </a:ext>
            </a:extLst>
          </p:cNvPr>
          <p:cNvSpPr>
            <a:spLocks noGrp="1"/>
          </p:cNvSpPr>
          <p:nvPr>
            <p:ph type="body" sz="quarter" idx="12"/>
          </p:nvPr>
        </p:nvSpPr>
        <p:spPr/>
        <p:txBody>
          <a:bodyPr/>
          <a:lstStyle/>
          <a:p>
            <a:endParaRPr lang="en-IN"/>
          </a:p>
        </p:txBody>
      </p:sp>
    </p:spTree>
    <p:extLst>
      <p:ext uri="{BB962C8B-B14F-4D97-AF65-F5344CB8AC3E}">
        <p14:creationId xmlns:p14="http://schemas.microsoft.com/office/powerpoint/2010/main" val="219503345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492EB-B062-6DDB-E948-01F7DDF1BF0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59689E-F9A9-3DCD-373C-A67030EEDC94}"/>
              </a:ext>
            </a:extLst>
          </p:cNvPr>
          <p:cNvSpPr>
            <a:spLocks noGrp="1"/>
          </p:cNvSpPr>
          <p:nvPr>
            <p:ph type="sldNum" sz="quarter" idx="4"/>
          </p:nvPr>
        </p:nvSpPr>
        <p:spPr/>
        <p:txBody>
          <a:bodyPr/>
          <a:lstStyle/>
          <a:p>
            <a:fld id="{93AE1883-0942-4AA3-9DB2-9C7C3A0314B1}" type="slidenum">
              <a:rPr lang="en-US" smtClean="0"/>
              <a:pPr/>
              <a:t>32</a:t>
            </a:fld>
            <a:endParaRPr lang="en-US" dirty="0"/>
          </a:p>
        </p:txBody>
      </p:sp>
      <p:sp>
        <p:nvSpPr>
          <p:cNvPr id="3" name="Text Placeholder 2">
            <a:extLst>
              <a:ext uri="{FF2B5EF4-FFF2-40B4-BE49-F238E27FC236}">
                <a16:creationId xmlns:a16="http://schemas.microsoft.com/office/drawing/2014/main" id="{63BA3325-E993-784A-6058-0024CC499F4F}"/>
              </a:ext>
            </a:extLst>
          </p:cNvPr>
          <p:cNvSpPr>
            <a:spLocks noGrp="1"/>
          </p:cNvSpPr>
          <p:nvPr>
            <p:ph type="body" sz="quarter" idx="10"/>
          </p:nvPr>
        </p:nvSpPr>
        <p:spPr/>
        <p:txBody>
          <a:bodyPr/>
          <a:lstStyle/>
          <a:p>
            <a:r>
              <a:rPr lang="en-US" dirty="0"/>
              <a:t>Conceptual Structure Map</a:t>
            </a:r>
            <a:endParaRPr lang="en-IN" dirty="0"/>
          </a:p>
        </p:txBody>
      </p:sp>
      <p:sp>
        <p:nvSpPr>
          <p:cNvPr id="4" name="Text Placeholder 3">
            <a:extLst>
              <a:ext uri="{FF2B5EF4-FFF2-40B4-BE49-F238E27FC236}">
                <a16:creationId xmlns:a16="http://schemas.microsoft.com/office/drawing/2014/main" id="{BF12446D-F048-8AB8-868F-CE8D52608589}"/>
              </a:ext>
            </a:extLst>
          </p:cNvPr>
          <p:cNvSpPr>
            <a:spLocks noGrp="1"/>
          </p:cNvSpPr>
          <p:nvPr>
            <p:ph type="body" sz="quarter" idx="11"/>
          </p:nvPr>
        </p:nvSpPr>
        <p:spPr>
          <a:xfrm>
            <a:off x="609601" y="1310947"/>
            <a:ext cx="3048000" cy="3337253"/>
          </a:xfrm>
        </p:spPr>
        <p:txBody>
          <a:bodyPr/>
          <a:lstStyle/>
          <a:p>
            <a:pPr marL="233363" indent="-233363">
              <a:lnSpc>
                <a:spcPct val="150000"/>
              </a:lnSpc>
              <a:buFont typeface="Arial" panose="020B0604020202020204" pitchFamily="34" charset="0"/>
              <a:buChar char="•"/>
            </a:pPr>
            <a:r>
              <a:rPr lang="en-US" dirty="0"/>
              <a:t>Visualizes AI/ML themes in banking using Multiple Correspondence Analysis (MCA).</a:t>
            </a:r>
          </a:p>
          <a:p>
            <a:pPr marL="233363" indent="-233363">
              <a:lnSpc>
                <a:spcPct val="150000"/>
              </a:lnSpc>
              <a:buFont typeface="Arial" panose="020B0604020202020204" pitchFamily="34" charset="0"/>
              <a:buChar char="•"/>
            </a:pPr>
            <a:r>
              <a:rPr lang="en-US" dirty="0"/>
              <a:t>Clusters include predictive analytics, decision-making, and financial cybersecurity.</a:t>
            </a:r>
          </a:p>
          <a:p>
            <a:pPr marL="233363" indent="-233363">
              <a:lnSpc>
                <a:spcPct val="150000"/>
              </a:lnSpc>
              <a:buFont typeface="Arial" panose="020B0604020202020204" pitchFamily="34" charset="0"/>
              <a:buChar char="•"/>
            </a:pPr>
            <a:r>
              <a:rPr lang="en-US" dirty="0"/>
              <a:t>Identifies key research areas such as big data applications and online banking.</a:t>
            </a:r>
          </a:p>
        </p:txBody>
      </p:sp>
      <p:sp>
        <p:nvSpPr>
          <p:cNvPr id="5" name="Text Placeholder 4">
            <a:extLst>
              <a:ext uri="{FF2B5EF4-FFF2-40B4-BE49-F238E27FC236}">
                <a16:creationId xmlns:a16="http://schemas.microsoft.com/office/drawing/2014/main" id="{A7A9D892-25A5-7738-7744-052604982339}"/>
              </a:ext>
            </a:extLst>
          </p:cNvPr>
          <p:cNvSpPr>
            <a:spLocks noGrp="1"/>
          </p:cNvSpPr>
          <p:nvPr>
            <p:ph type="body" sz="quarter" idx="12"/>
          </p:nvPr>
        </p:nvSpPr>
        <p:spPr>
          <a:xfrm>
            <a:off x="762000" y="6173788"/>
            <a:ext cx="10058400" cy="531812"/>
          </a:xfrm>
        </p:spPr>
        <p:txBody>
          <a:bodyPr/>
          <a:lstStyle/>
          <a:p>
            <a:pPr marL="112713" indent="-112713">
              <a:buFont typeface="Arial" panose="020B0604020202020204" pitchFamily="34" charset="0"/>
              <a:buChar char="•"/>
            </a:pPr>
            <a:r>
              <a:rPr lang="en-US" dirty="0"/>
              <a:t>Dim 1 (Horizontal Axis): 50.08%</a:t>
            </a:r>
          </a:p>
          <a:p>
            <a:pPr marL="112713" indent="-112713">
              <a:buFont typeface="Arial" panose="020B0604020202020204" pitchFamily="34" charset="0"/>
              <a:buChar char="•"/>
            </a:pPr>
            <a:r>
              <a:rPr lang="en-US" dirty="0"/>
              <a:t>Dim 2 (Vertical Axis): 11.34%</a:t>
            </a:r>
          </a:p>
          <a:p>
            <a:r>
              <a:rPr lang="en-US" dirty="0"/>
              <a:t>These represent the percentage of variance explained by each dimension in the Multiple Correspondence Analysis (MCA).43707738</a:t>
            </a:r>
          </a:p>
          <a:p>
            <a:endParaRPr lang="en-US" dirty="0"/>
          </a:p>
        </p:txBody>
      </p:sp>
      <p:pic>
        <p:nvPicPr>
          <p:cNvPr id="24" name="Picture 23" descr="A red and white diagram&#10;&#10;AI-generated content may be incorrect.">
            <a:extLst>
              <a:ext uri="{FF2B5EF4-FFF2-40B4-BE49-F238E27FC236}">
                <a16:creationId xmlns:a16="http://schemas.microsoft.com/office/drawing/2014/main" id="{07BB51D8-7A27-32B8-28E4-806CB0A461F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14798" y="964882"/>
            <a:ext cx="7353778" cy="4902518"/>
          </a:xfrm>
          <a:prstGeom prst="rect">
            <a:avLst/>
          </a:prstGeom>
        </p:spPr>
      </p:pic>
    </p:spTree>
    <p:extLst>
      <p:ext uri="{BB962C8B-B14F-4D97-AF65-F5344CB8AC3E}">
        <p14:creationId xmlns:p14="http://schemas.microsoft.com/office/powerpoint/2010/main" val="668630318"/>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0D1F5-06F7-AF3C-B51A-0197686C452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47EB50-6E43-5835-A910-09C372562DB5}"/>
              </a:ext>
            </a:extLst>
          </p:cNvPr>
          <p:cNvSpPr>
            <a:spLocks noGrp="1"/>
          </p:cNvSpPr>
          <p:nvPr>
            <p:ph type="sldNum" sz="quarter" idx="4"/>
          </p:nvPr>
        </p:nvSpPr>
        <p:spPr/>
        <p:txBody>
          <a:bodyPr/>
          <a:lstStyle/>
          <a:p>
            <a:fld id="{93AE1883-0942-4AA3-9DB2-9C7C3A0314B1}" type="slidenum">
              <a:rPr lang="en-US" smtClean="0"/>
              <a:pPr/>
              <a:t>33</a:t>
            </a:fld>
            <a:endParaRPr lang="en-US" dirty="0"/>
          </a:p>
        </p:txBody>
      </p:sp>
      <p:sp>
        <p:nvSpPr>
          <p:cNvPr id="3" name="Text Placeholder 2">
            <a:extLst>
              <a:ext uri="{FF2B5EF4-FFF2-40B4-BE49-F238E27FC236}">
                <a16:creationId xmlns:a16="http://schemas.microsoft.com/office/drawing/2014/main" id="{F2C3C615-8724-D9F1-C4FE-897A6B81ECFC}"/>
              </a:ext>
            </a:extLst>
          </p:cNvPr>
          <p:cNvSpPr>
            <a:spLocks noGrp="1"/>
          </p:cNvSpPr>
          <p:nvPr>
            <p:ph type="body" sz="quarter" idx="10"/>
          </p:nvPr>
        </p:nvSpPr>
        <p:spPr/>
        <p:txBody>
          <a:bodyPr/>
          <a:lstStyle/>
          <a:p>
            <a:r>
              <a:rPr lang="en-US" dirty="0"/>
              <a:t>Most Relevant Authors</a:t>
            </a:r>
            <a:endParaRPr lang="en-IN" dirty="0"/>
          </a:p>
        </p:txBody>
      </p:sp>
      <p:sp>
        <p:nvSpPr>
          <p:cNvPr id="4" name="Text Placeholder 3">
            <a:extLst>
              <a:ext uri="{FF2B5EF4-FFF2-40B4-BE49-F238E27FC236}">
                <a16:creationId xmlns:a16="http://schemas.microsoft.com/office/drawing/2014/main" id="{33C3D449-6B3E-EA15-EEE3-877DD576A454}"/>
              </a:ext>
            </a:extLst>
          </p:cNvPr>
          <p:cNvSpPr>
            <a:spLocks noGrp="1"/>
          </p:cNvSpPr>
          <p:nvPr>
            <p:ph type="body" sz="quarter" idx="11"/>
          </p:nvPr>
        </p:nvSpPr>
        <p:spPr>
          <a:xfrm>
            <a:off x="609600" y="1310947"/>
            <a:ext cx="11196637" cy="441653"/>
          </a:xfrm>
        </p:spPr>
        <p:txBody>
          <a:bodyPr/>
          <a:lstStyle/>
          <a:p>
            <a:pPr>
              <a:buFont typeface="Arial" panose="020B0604020202020204" pitchFamily="34" charset="0"/>
              <a:buChar char="•"/>
            </a:pPr>
            <a:r>
              <a:rPr lang="en-IN" dirty="0"/>
              <a:t>Leading contributors include Castelli Mauro, </a:t>
            </a:r>
            <a:r>
              <a:rPr lang="en-IN" dirty="0" err="1"/>
              <a:t>Cavus</a:t>
            </a:r>
            <a:r>
              <a:rPr lang="en-IN" dirty="0"/>
              <a:t> </a:t>
            </a:r>
            <a:r>
              <a:rPr lang="en-IN" dirty="0" err="1"/>
              <a:t>Nadire</a:t>
            </a:r>
            <a:r>
              <a:rPr lang="en-IN" dirty="0"/>
              <a:t>, and Rajesh Anupama.</a:t>
            </a:r>
          </a:p>
          <a:p>
            <a:pPr>
              <a:buFont typeface="Arial" panose="020B0604020202020204" pitchFamily="34" charset="0"/>
              <a:buChar char="•"/>
            </a:pPr>
            <a:r>
              <a:rPr lang="en-IN" dirty="0"/>
              <a:t>Work spans fraud detection, risk management, and customer personalization.</a:t>
            </a:r>
          </a:p>
          <a:p>
            <a:pPr>
              <a:buFont typeface="Arial" panose="020B0604020202020204" pitchFamily="34" charset="0"/>
              <a:buChar char="•"/>
            </a:pPr>
            <a:r>
              <a:rPr lang="en-IN" dirty="0"/>
              <a:t>Demonstrates strong interdisciplinary collaboration.</a:t>
            </a:r>
          </a:p>
        </p:txBody>
      </p:sp>
      <p:sp>
        <p:nvSpPr>
          <p:cNvPr id="5" name="Text Placeholder 4">
            <a:extLst>
              <a:ext uri="{FF2B5EF4-FFF2-40B4-BE49-F238E27FC236}">
                <a16:creationId xmlns:a16="http://schemas.microsoft.com/office/drawing/2014/main" id="{D6F923E7-DA43-0CEC-6917-6827BC9D1D5B}"/>
              </a:ext>
            </a:extLst>
          </p:cNvPr>
          <p:cNvSpPr>
            <a:spLocks noGrp="1"/>
          </p:cNvSpPr>
          <p:nvPr>
            <p:ph type="body" sz="quarter" idx="12"/>
          </p:nvPr>
        </p:nvSpPr>
        <p:spPr/>
        <p:txBody>
          <a:bodyPr/>
          <a:lstStyle/>
          <a:p>
            <a:endParaRPr lang="en-IN"/>
          </a:p>
        </p:txBody>
      </p:sp>
      <p:pic>
        <p:nvPicPr>
          <p:cNvPr id="12" name="Picture 11" descr="A line graph with numbers&#10;&#10;AI-generated content may be incorrect.">
            <a:extLst>
              <a:ext uri="{FF2B5EF4-FFF2-40B4-BE49-F238E27FC236}">
                <a16:creationId xmlns:a16="http://schemas.microsoft.com/office/drawing/2014/main" id="{5A312E94-FCA3-5B06-A68A-2CEE6EE88C43}"/>
              </a:ext>
            </a:extLst>
          </p:cNvPr>
          <p:cNvPicPr>
            <a:picLocks noChangeAspect="1"/>
          </p:cNvPicPr>
          <p:nvPr/>
        </p:nvPicPr>
        <p:blipFill>
          <a:blip r:embed="rId2" cstate="print">
            <a:extLst>
              <a:ext uri="{28A0092B-C50C-407E-A947-70E740481C1C}">
                <a14:useLocalDpi xmlns:a14="http://schemas.microsoft.com/office/drawing/2010/main" val="0"/>
              </a:ext>
            </a:extLst>
          </a:blip>
          <a:srcRect t="6984"/>
          <a:stretch/>
        </p:blipFill>
        <p:spPr>
          <a:xfrm>
            <a:off x="1600199" y="2133601"/>
            <a:ext cx="7551469" cy="3512036"/>
          </a:xfrm>
          <a:prstGeom prst="rect">
            <a:avLst/>
          </a:prstGeom>
        </p:spPr>
      </p:pic>
    </p:spTree>
    <p:extLst>
      <p:ext uri="{BB962C8B-B14F-4D97-AF65-F5344CB8AC3E}">
        <p14:creationId xmlns:p14="http://schemas.microsoft.com/office/powerpoint/2010/main" val="408336689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5A6BE-8400-8702-CA85-9C37532AA11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AD8A57-E964-020B-D5F0-13BF23AEA0D6}"/>
              </a:ext>
            </a:extLst>
          </p:cNvPr>
          <p:cNvSpPr>
            <a:spLocks noGrp="1"/>
          </p:cNvSpPr>
          <p:nvPr>
            <p:ph type="sldNum" sz="quarter" idx="4"/>
          </p:nvPr>
        </p:nvSpPr>
        <p:spPr/>
        <p:txBody>
          <a:bodyPr/>
          <a:lstStyle/>
          <a:p>
            <a:fld id="{93AE1883-0942-4AA3-9DB2-9C7C3A0314B1}" type="slidenum">
              <a:rPr lang="en-US" smtClean="0"/>
              <a:pPr/>
              <a:t>34</a:t>
            </a:fld>
            <a:endParaRPr lang="en-US" dirty="0"/>
          </a:p>
        </p:txBody>
      </p:sp>
      <p:sp>
        <p:nvSpPr>
          <p:cNvPr id="3" name="Text Placeholder 2">
            <a:extLst>
              <a:ext uri="{FF2B5EF4-FFF2-40B4-BE49-F238E27FC236}">
                <a16:creationId xmlns:a16="http://schemas.microsoft.com/office/drawing/2014/main" id="{C4D0ADDE-1EC1-842B-4F1A-86BEB95EDAB2}"/>
              </a:ext>
            </a:extLst>
          </p:cNvPr>
          <p:cNvSpPr>
            <a:spLocks noGrp="1"/>
          </p:cNvSpPr>
          <p:nvPr>
            <p:ph type="body" sz="quarter" idx="10"/>
          </p:nvPr>
        </p:nvSpPr>
        <p:spPr/>
        <p:txBody>
          <a:bodyPr/>
          <a:lstStyle/>
          <a:p>
            <a:r>
              <a:rPr lang="en-US" dirty="0"/>
              <a:t>Authors’ Production Over Time</a:t>
            </a:r>
            <a:endParaRPr lang="en-IN" dirty="0"/>
          </a:p>
        </p:txBody>
      </p:sp>
      <p:sp>
        <p:nvSpPr>
          <p:cNvPr id="4" name="Text Placeholder 3">
            <a:extLst>
              <a:ext uri="{FF2B5EF4-FFF2-40B4-BE49-F238E27FC236}">
                <a16:creationId xmlns:a16="http://schemas.microsoft.com/office/drawing/2014/main" id="{7068C062-700C-2879-10BD-30F04D440896}"/>
              </a:ext>
            </a:extLst>
          </p:cNvPr>
          <p:cNvSpPr>
            <a:spLocks noGrp="1"/>
          </p:cNvSpPr>
          <p:nvPr>
            <p:ph type="body" sz="quarter" idx="11"/>
          </p:nvPr>
        </p:nvSpPr>
        <p:spPr>
          <a:xfrm>
            <a:off x="609600" y="1310947"/>
            <a:ext cx="11196637" cy="670253"/>
          </a:xfrm>
        </p:spPr>
        <p:txBody>
          <a:bodyPr/>
          <a:lstStyle/>
          <a:p>
            <a:pPr>
              <a:buFont typeface="Arial" panose="020B0604020202020204" pitchFamily="34" charset="0"/>
              <a:buChar char="•"/>
            </a:pPr>
            <a:r>
              <a:rPr lang="en-US" dirty="0"/>
              <a:t>Identifies sustained contributions by key researchers over the years.</a:t>
            </a:r>
          </a:p>
          <a:p>
            <a:pPr>
              <a:buFont typeface="Arial" panose="020B0604020202020204" pitchFamily="34" charset="0"/>
              <a:buChar char="•"/>
            </a:pPr>
            <a:r>
              <a:rPr lang="en-US" dirty="0"/>
              <a:t>Increased author activity post-2017, aligning with technological advancements.</a:t>
            </a:r>
          </a:p>
          <a:p>
            <a:pPr>
              <a:buFont typeface="Arial" panose="020B0604020202020204" pitchFamily="34" charset="0"/>
              <a:buChar char="•"/>
            </a:pPr>
            <a:r>
              <a:rPr lang="en-US" dirty="0"/>
              <a:t>Highlights ongoing engagement in AI/ML-driven banking research.</a:t>
            </a:r>
          </a:p>
        </p:txBody>
      </p:sp>
      <p:sp>
        <p:nvSpPr>
          <p:cNvPr id="5" name="Text Placeholder 4">
            <a:extLst>
              <a:ext uri="{FF2B5EF4-FFF2-40B4-BE49-F238E27FC236}">
                <a16:creationId xmlns:a16="http://schemas.microsoft.com/office/drawing/2014/main" id="{50468AC3-BD48-0E95-8D3E-AF3BA44D192C}"/>
              </a:ext>
            </a:extLst>
          </p:cNvPr>
          <p:cNvSpPr>
            <a:spLocks noGrp="1"/>
          </p:cNvSpPr>
          <p:nvPr>
            <p:ph type="body" sz="quarter" idx="12"/>
          </p:nvPr>
        </p:nvSpPr>
        <p:spPr/>
        <p:txBody>
          <a:bodyPr/>
          <a:lstStyle/>
          <a:p>
            <a:endParaRPr lang="en-IN"/>
          </a:p>
        </p:txBody>
      </p:sp>
      <p:pic>
        <p:nvPicPr>
          <p:cNvPr id="14" name="Picture 13" descr="A screenshot of a graph&#10;&#10;AI-generated content may be incorrect.">
            <a:extLst>
              <a:ext uri="{FF2B5EF4-FFF2-40B4-BE49-F238E27FC236}">
                <a16:creationId xmlns:a16="http://schemas.microsoft.com/office/drawing/2014/main" id="{79B45EFA-E03E-499A-1D46-E5062B6C594B}"/>
              </a:ext>
            </a:extLst>
          </p:cNvPr>
          <p:cNvPicPr>
            <a:picLocks noChangeAspect="1"/>
          </p:cNvPicPr>
          <p:nvPr/>
        </p:nvPicPr>
        <p:blipFill>
          <a:blip r:embed="rId2" cstate="print">
            <a:extLst>
              <a:ext uri="{28A0092B-C50C-407E-A947-70E740481C1C}">
                <a14:useLocalDpi xmlns:a14="http://schemas.microsoft.com/office/drawing/2010/main" val="0"/>
              </a:ext>
            </a:extLst>
          </a:blip>
          <a:srcRect t="6068"/>
          <a:stretch/>
        </p:blipFill>
        <p:spPr>
          <a:xfrm>
            <a:off x="1143000" y="2286000"/>
            <a:ext cx="9303889" cy="3495708"/>
          </a:xfrm>
          <a:prstGeom prst="rect">
            <a:avLst/>
          </a:prstGeom>
        </p:spPr>
      </p:pic>
    </p:spTree>
    <p:extLst>
      <p:ext uri="{BB962C8B-B14F-4D97-AF65-F5344CB8AC3E}">
        <p14:creationId xmlns:p14="http://schemas.microsoft.com/office/powerpoint/2010/main" val="266484121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722A7E-97E4-1B93-3E89-5386DB4C8C9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721FA5-BE99-563B-165F-69FA264A918E}"/>
              </a:ext>
            </a:extLst>
          </p:cNvPr>
          <p:cNvSpPr>
            <a:spLocks noGrp="1"/>
          </p:cNvSpPr>
          <p:nvPr>
            <p:ph type="sldNum" sz="quarter" idx="4"/>
          </p:nvPr>
        </p:nvSpPr>
        <p:spPr/>
        <p:txBody>
          <a:bodyPr/>
          <a:lstStyle/>
          <a:p>
            <a:fld id="{93AE1883-0942-4AA3-9DB2-9C7C3A0314B1}" type="slidenum">
              <a:rPr lang="en-US" smtClean="0"/>
              <a:pPr/>
              <a:t>4</a:t>
            </a:fld>
            <a:endParaRPr lang="en-US" dirty="0"/>
          </a:p>
        </p:txBody>
      </p:sp>
      <p:sp>
        <p:nvSpPr>
          <p:cNvPr id="3" name="Text Placeholder 2">
            <a:extLst>
              <a:ext uri="{FF2B5EF4-FFF2-40B4-BE49-F238E27FC236}">
                <a16:creationId xmlns:a16="http://schemas.microsoft.com/office/drawing/2014/main" id="{84BA6622-DCED-0CFF-C493-A291CFAD5925}"/>
              </a:ext>
            </a:extLst>
          </p:cNvPr>
          <p:cNvSpPr>
            <a:spLocks noGrp="1"/>
          </p:cNvSpPr>
          <p:nvPr>
            <p:ph type="body" sz="quarter" idx="10"/>
          </p:nvPr>
        </p:nvSpPr>
        <p:spPr/>
        <p:txBody>
          <a:bodyPr/>
          <a:lstStyle/>
          <a:p>
            <a:r>
              <a:rPr lang="en-US" dirty="0"/>
              <a:t>Methodology</a:t>
            </a:r>
            <a:endParaRPr lang="en-IN" dirty="0"/>
          </a:p>
        </p:txBody>
      </p:sp>
      <p:sp>
        <p:nvSpPr>
          <p:cNvPr id="5" name="Text Placeholder 4">
            <a:extLst>
              <a:ext uri="{FF2B5EF4-FFF2-40B4-BE49-F238E27FC236}">
                <a16:creationId xmlns:a16="http://schemas.microsoft.com/office/drawing/2014/main" id="{329D72A5-83BF-473A-BB47-3A6C81AE425E}"/>
              </a:ext>
            </a:extLst>
          </p:cNvPr>
          <p:cNvSpPr>
            <a:spLocks noGrp="1"/>
          </p:cNvSpPr>
          <p:nvPr>
            <p:ph type="body" sz="quarter" idx="12"/>
          </p:nvPr>
        </p:nvSpPr>
        <p:spPr/>
        <p:txBody>
          <a:bodyPr/>
          <a:lstStyle/>
          <a:p>
            <a:endParaRPr lang="en-IN"/>
          </a:p>
        </p:txBody>
      </p:sp>
      <p:graphicFrame>
        <p:nvGraphicFramePr>
          <p:cNvPr id="6" name="Table 5">
            <a:extLst>
              <a:ext uri="{FF2B5EF4-FFF2-40B4-BE49-F238E27FC236}">
                <a16:creationId xmlns:a16="http://schemas.microsoft.com/office/drawing/2014/main" id="{71CA5417-522E-F46B-B417-9824B06B70B4}"/>
              </a:ext>
            </a:extLst>
          </p:cNvPr>
          <p:cNvGraphicFramePr>
            <a:graphicFrameLocks noGrp="1"/>
          </p:cNvGraphicFramePr>
          <p:nvPr>
            <p:extLst>
              <p:ext uri="{D42A27DB-BD31-4B8C-83A1-F6EECF244321}">
                <p14:modId xmlns:p14="http://schemas.microsoft.com/office/powerpoint/2010/main" val="72437308"/>
              </p:ext>
            </p:extLst>
          </p:nvPr>
        </p:nvGraphicFramePr>
        <p:xfrm>
          <a:off x="762000" y="1207166"/>
          <a:ext cx="10058400" cy="4507833"/>
        </p:xfrm>
        <a:graphic>
          <a:graphicData uri="http://schemas.openxmlformats.org/drawingml/2006/table">
            <a:tbl>
              <a:tblPr firstRow="1">
                <a:tableStyleId>{3B4B98B0-60AC-42C2-AFA5-B58CD77FA1E5}</a:tableStyleId>
              </a:tblPr>
              <a:tblGrid>
                <a:gridCol w="648929">
                  <a:extLst>
                    <a:ext uri="{9D8B030D-6E8A-4147-A177-3AD203B41FA5}">
                      <a16:colId xmlns:a16="http://schemas.microsoft.com/office/drawing/2014/main" val="3876575637"/>
                    </a:ext>
                  </a:extLst>
                </a:gridCol>
                <a:gridCol w="1703439">
                  <a:extLst>
                    <a:ext uri="{9D8B030D-6E8A-4147-A177-3AD203B41FA5}">
                      <a16:colId xmlns:a16="http://schemas.microsoft.com/office/drawing/2014/main" val="1047348142"/>
                    </a:ext>
                  </a:extLst>
                </a:gridCol>
                <a:gridCol w="7706032">
                  <a:extLst>
                    <a:ext uri="{9D8B030D-6E8A-4147-A177-3AD203B41FA5}">
                      <a16:colId xmlns:a16="http://schemas.microsoft.com/office/drawing/2014/main" val="1730676798"/>
                    </a:ext>
                  </a:extLst>
                </a:gridCol>
              </a:tblGrid>
              <a:tr h="528656">
                <a:tc>
                  <a:txBody>
                    <a:bodyPr/>
                    <a:lstStyle/>
                    <a:p>
                      <a:pPr algn="l"/>
                      <a:r>
                        <a:rPr lang="en-US" sz="1400" dirty="0" err="1">
                          <a:latin typeface="Open Sans" panose="020B0606030504020204" pitchFamily="34" charset="0"/>
                          <a:ea typeface="Open Sans" panose="020B0606030504020204" pitchFamily="34" charset="0"/>
                          <a:cs typeface="Open Sans" panose="020B0606030504020204" pitchFamily="34" charset="0"/>
                        </a:rPr>
                        <a:t>S.No</a:t>
                      </a:r>
                      <a:r>
                        <a:rPr lang="en-US" sz="1400" dirty="0">
                          <a:latin typeface="Open Sans" panose="020B0606030504020204" pitchFamily="34" charset="0"/>
                          <a:ea typeface="Open Sans" panose="020B0606030504020204" pitchFamily="34" charset="0"/>
                          <a:cs typeface="Open Sans" panose="020B0606030504020204" pitchFamily="34" charset="0"/>
                        </a:rPr>
                        <a:t>.</a:t>
                      </a:r>
                      <a:endParaRPr lang="en-IN" sz="1400" dirty="0">
                        <a:latin typeface="Open Sans" panose="020B0606030504020204" pitchFamily="34" charset="0"/>
                        <a:ea typeface="Open Sans" panose="020B0606030504020204" pitchFamily="34" charset="0"/>
                        <a:cs typeface="Open Sans" panose="020B0606030504020204" pitchFamily="34" charset="0"/>
                      </a:endParaRPr>
                    </a:p>
                  </a:txBody>
                  <a:tcPr anchor="ctr"/>
                </a:tc>
                <a:tc>
                  <a:txBody>
                    <a:bodyPr/>
                    <a:lstStyle/>
                    <a:p>
                      <a:pPr algn="l"/>
                      <a:r>
                        <a:rPr lang="en-IN" sz="1400" dirty="0">
                          <a:latin typeface="Open Sans" panose="020B0606030504020204" pitchFamily="34" charset="0"/>
                          <a:ea typeface="Open Sans" panose="020B0606030504020204" pitchFamily="34" charset="0"/>
                          <a:cs typeface="Open Sans" panose="020B0606030504020204" pitchFamily="34" charset="0"/>
                        </a:rPr>
                        <a:t>Step</a:t>
                      </a:r>
                    </a:p>
                  </a:txBody>
                  <a:tcPr anchor="ctr"/>
                </a:tc>
                <a:tc>
                  <a:txBody>
                    <a:bodyPr/>
                    <a:lstStyle/>
                    <a:p>
                      <a:pPr algn="l"/>
                      <a:r>
                        <a:rPr lang="en-IN" sz="1400">
                          <a:latin typeface="Open Sans" panose="020B0606030504020204" pitchFamily="34" charset="0"/>
                          <a:ea typeface="Open Sans" panose="020B0606030504020204" pitchFamily="34" charset="0"/>
                          <a:cs typeface="Open Sans" panose="020B0606030504020204" pitchFamily="34" charset="0"/>
                        </a:rPr>
                        <a:t>Description</a:t>
                      </a:r>
                    </a:p>
                  </a:txBody>
                  <a:tcPr anchor="ctr"/>
                </a:tc>
                <a:extLst>
                  <a:ext uri="{0D108BD9-81ED-4DB2-BD59-A6C34878D82A}">
                    <a16:rowId xmlns:a16="http://schemas.microsoft.com/office/drawing/2014/main" val="4082332266"/>
                  </a:ext>
                </a:extLst>
              </a:tr>
              <a:tr h="528656">
                <a:tc>
                  <a:txBody>
                    <a:bodyPr/>
                    <a:lstStyle/>
                    <a:p>
                      <a:pPr algn="l"/>
                      <a:r>
                        <a:rPr lang="en-US" sz="1400" dirty="0">
                          <a:latin typeface="Open Sans" panose="020B0606030504020204" pitchFamily="34" charset="0"/>
                          <a:ea typeface="Open Sans" panose="020B0606030504020204" pitchFamily="34" charset="0"/>
                          <a:cs typeface="Open Sans" panose="020B0606030504020204" pitchFamily="34" charset="0"/>
                        </a:rPr>
                        <a:t>1</a:t>
                      </a:r>
                      <a:endParaRPr lang="en-IN" sz="1400" dirty="0">
                        <a:latin typeface="Open Sans" panose="020B0606030504020204" pitchFamily="34" charset="0"/>
                        <a:ea typeface="Open Sans" panose="020B0606030504020204" pitchFamily="34" charset="0"/>
                        <a:cs typeface="Open Sans" panose="020B0606030504020204" pitchFamily="34" charset="0"/>
                      </a:endParaRPr>
                    </a:p>
                  </a:txBody>
                  <a:tcPr anchor="ctr"/>
                </a:tc>
                <a:tc>
                  <a:txBody>
                    <a:bodyPr/>
                    <a:lstStyle/>
                    <a:p>
                      <a:pPr algn="l"/>
                      <a:r>
                        <a:rPr lang="en-IN" sz="1400" dirty="0">
                          <a:latin typeface="Open Sans" panose="020B0606030504020204" pitchFamily="34" charset="0"/>
                          <a:ea typeface="Open Sans" panose="020B0606030504020204" pitchFamily="34" charset="0"/>
                          <a:cs typeface="Open Sans" panose="020B0606030504020204" pitchFamily="34" charset="0"/>
                        </a:rPr>
                        <a:t>Database Selection</a:t>
                      </a:r>
                    </a:p>
                  </a:txBody>
                  <a:tcPr anchor="ctr"/>
                </a:tc>
                <a:tc>
                  <a:txBody>
                    <a:bodyPr/>
                    <a:lstStyle/>
                    <a:p>
                      <a:pPr algn="l"/>
                      <a:r>
                        <a:rPr lang="en-US" sz="1400">
                          <a:latin typeface="Open Sans" panose="020B0606030504020204" pitchFamily="34" charset="0"/>
                          <a:ea typeface="Open Sans" panose="020B0606030504020204" pitchFamily="34" charset="0"/>
                          <a:cs typeface="Open Sans" panose="020B0606030504020204" pitchFamily="34" charset="0"/>
                        </a:rPr>
                        <a:t>Scopus was chosen for its wide coverage. </a:t>
                      </a:r>
                    </a:p>
                  </a:txBody>
                  <a:tcPr anchor="ctr"/>
                </a:tc>
                <a:extLst>
                  <a:ext uri="{0D108BD9-81ED-4DB2-BD59-A6C34878D82A}">
                    <a16:rowId xmlns:a16="http://schemas.microsoft.com/office/drawing/2014/main" val="2954916326"/>
                  </a:ext>
                </a:extLst>
              </a:tr>
              <a:tr h="773590">
                <a:tc>
                  <a:txBody>
                    <a:bodyPr/>
                    <a:lstStyle/>
                    <a:p>
                      <a:pPr algn="l"/>
                      <a:r>
                        <a:rPr lang="en-US" sz="1400" dirty="0">
                          <a:latin typeface="Open Sans" panose="020B0606030504020204" pitchFamily="34" charset="0"/>
                          <a:ea typeface="Open Sans" panose="020B0606030504020204" pitchFamily="34" charset="0"/>
                          <a:cs typeface="Open Sans" panose="020B0606030504020204" pitchFamily="34" charset="0"/>
                        </a:rPr>
                        <a:t>2</a:t>
                      </a:r>
                      <a:endParaRPr lang="en-IN" sz="1400" dirty="0">
                        <a:latin typeface="Open Sans" panose="020B0606030504020204" pitchFamily="34" charset="0"/>
                        <a:ea typeface="Open Sans" panose="020B0606030504020204" pitchFamily="34" charset="0"/>
                        <a:cs typeface="Open Sans" panose="020B0606030504020204" pitchFamily="34" charset="0"/>
                      </a:endParaRPr>
                    </a:p>
                  </a:txBody>
                  <a:tcPr anchor="ctr"/>
                </a:tc>
                <a:tc>
                  <a:txBody>
                    <a:bodyPr/>
                    <a:lstStyle/>
                    <a:p>
                      <a:pPr algn="l"/>
                      <a:r>
                        <a:rPr lang="en-IN" sz="1400" dirty="0">
                          <a:latin typeface="Open Sans" panose="020B0606030504020204" pitchFamily="34" charset="0"/>
                          <a:ea typeface="Open Sans" panose="020B0606030504020204" pitchFamily="34" charset="0"/>
                          <a:cs typeface="Open Sans" panose="020B0606030504020204" pitchFamily="34" charset="0"/>
                        </a:rPr>
                        <a:t>Keyword Search</a:t>
                      </a:r>
                    </a:p>
                  </a:txBody>
                  <a:tcPr anchor="ctr"/>
                </a:tc>
                <a:tc>
                  <a:txBody>
                    <a:bodyPr/>
                    <a:lstStyle/>
                    <a:p>
                      <a:pPr algn="l"/>
                      <a:r>
                        <a:rPr lang="en-US" sz="1400" dirty="0">
                          <a:latin typeface="Open Sans" panose="020B0606030504020204" pitchFamily="34" charset="0"/>
                          <a:ea typeface="Open Sans" panose="020B0606030504020204" pitchFamily="34" charset="0"/>
                          <a:cs typeface="Open Sans" panose="020B0606030504020204" pitchFamily="34" charset="0"/>
                        </a:rPr>
                        <a:t>A comprehensive keyword search was used, including terms like "banking" and "artificial intelligence“ and “Machine Learning”. Logical operators and filters refined the search. </a:t>
                      </a:r>
                    </a:p>
                  </a:txBody>
                  <a:tcPr anchor="ctr"/>
                </a:tc>
                <a:extLst>
                  <a:ext uri="{0D108BD9-81ED-4DB2-BD59-A6C34878D82A}">
                    <a16:rowId xmlns:a16="http://schemas.microsoft.com/office/drawing/2014/main" val="4138809027"/>
                  </a:ext>
                </a:extLst>
              </a:tr>
              <a:tr h="528656">
                <a:tc>
                  <a:txBody>
                    <a:bodyPr/>
                    <a:lstStyle/>
                    <a:p>
                      <a:pPr algn="l"/>
                      <a:r>
                        <a:rPr lang="en-US" sz="1400" dirty="0">
                          <a:latin typeface="Open Sans" panose="020B0606030504020204" pitchFamily="34" charset="0"/>
                          <a:ea typeface="Open Sans" panose="020B0606030504020204" pitchFamily="34" charset="0"/>
                          <a:cs typeface="Open Sans" panose="020B0606030504020204" pitchFamily="34" charset="0"/>
                        </a:rPr>
                        <a:t>3</a:t>
                      </a:r>
                      <a:endParaRPr lang="en-IN" sz="1400" dirty="0">
                        <a:latin typeface="Open Sans" panose="020B0606030504020204" pitchFamily="34" charset="0"/>
                        <a:ea typeface="Open Sans" panose="020B0606030504020204" pitchFamily="34" charset="0"/>
                        <a:cs typeface="Open Sans" panose="020B0606030504020204" pitchFamily="34" charset="0"/>
                      </a:endParaRPr>
                    </a:p>
                  </a:txBody>
                  <a:tcPr anchor="ctr"/>
                </a:tc>
                <a:tc>
                  <a:txBody>
                    <a:bodyPr/>
                    <a:lstStyle/>
                    <a:p>
                      <a:pPr algn="l"/>
                      <a:r>
                        <a:rPr lang="en-IN" sz="1400" dirty="0">
                          <a:latin typeface="Open Sans" panose="020B0606030504020204" pitchFamily="34" charset="0"/>
                          <a:ea typeface="Open Sans" panose="020B0606030504020204" pitchFamily="34" charset="0"/>
                          <a:cs typeface="Open Sans" panose="020B0606030504020204" pitchFamily="34" charset="0"/>
                        </a:rPr>
                        <a:t>PRISMA Framework</a:t>
                      </a:r>
                    </a:p>
                  </a:txBody>
                  <a:tcPr anchor="ctr"/>
                </a:tc>
                <a:tc>
                  <a:txBody>
                    <a:bodyPr/>
                    <a:lstStyle/>
                    <a:p>
                      <a:pPr algn="l"/>
                      <a:r>
                        <a:rPr lang="en-US" sz="1400" dirty="0">
                          <a:latin typeface="Open Sans" panose="020B0606030504020204" pitchFamily="34" charset="0"/>
                          <a:ea typeface="Open Sans" panose="020B0606030504020204" pitchFamily="34" charset="0"/>
                          <a:cs typeface="Open Sans" panose="020B0606030504020204" pitchFamily="34" charset="0"/>
                        </a:rPr>
                        <a:t>The PRISMA framework guided the study selection process. </a:t>
                      </a:r>
                    </a:p>
                  </a:txBody>
                  <a:tcPr anchor="ctr"/>
                </a:tc>
                <a:extLst>
                  <a:ext uri="{0D108BD9-81ED-4DB2-BD59-A6C34878D82A}">
                    <a16:rowId xmlns:a16="http://schemas.microsoft.com/office/drawing/2014/main" val="863023767"/>
                  </a:ext>
                </a:extLst>
              </a:tr>
              <a:tr h="594391">
                <a:tc>
                  <a:txBody>
                    <a:bodyPr/>
                    <a:lstStyle/>
                    <a:p>
                      <a:pPr algn="l"/>
                      <a:r>
                        <a:rPr lang="en-US" sz="1400" dirty="0">
                          <a:latin typeface="Open Sans" panose="020B0606030504020204" pitchFamily="34" charset="0"/>
                          <a:ea typeface="Open Sans" panose="020B0606030504020204" pitchFamily="34" charset="0"/>
                          <a:cs typeface="Open Sans" panose="020B0606030504020204" pitchFamily="34" charset="0"/>
                        </a:rPr>
                        <a:t>4</a:t>
                      </a:r>
                      <a:endParaRPr lang="en-IN" sz="1400" dirty="0">
                        <a:latin typeface="Open Sans" panose="020B0606030504020204" pitchFamily="34" charset="0"/>
                        <a:ea typeface="Open Sans" panose="020B0606030504020204" pitchFamily="34" charset="0"/>
                        <a:cs typeface="Open Sans" panose="020B0606030504020204" pitchFamily="34" charset="0"/>
                      </a:endParaRPr>
                    </a:p>
                  </a:txBody>
                  <a:tcPr anchor="ctr"/>
                </a:tc>
                <a:tc>
                  <a:txBody>
                    <a:bodyPr/>
                    <a:lstStyle/>
                    <a:p>
                      <a:pPr algn="l"/>
                      <a:r>
                        <a:rPr lang="en-IN" sz="1400" dirty="0">
                          <a:latin typeface="Open Sans" panose="020B0606030504020204" pitchFamily="34" charset="0"/>
                          <a:ea typeface="Open Sans" panose="020B0606030504020204" pitchFamily="34" charset="0"/>
                          <a:cs typeface="Open Sans" panose="020B0606030504020204" pitchFamily="34" charset="0"/>
                        </a:rPr>
                        <a:t>Bibliometric Analysis</a:t>
                      </a:r>
                    </a:p>
                  </a:txBody>
                  <a:tcPr anchor="ctr"/>
                </a:tc>
                <a:tc>
                  <a:txBody>
                    <a:bodyPr/>
                    <a:lstStyle/>
                    <a:p>
                      <a:pPr algn="l"/>
                      <a:r>
                        <a:rPr lang="en-US" sz="1400" dirty="0">
                          <a:latin typeface="Open Sans" panose="020B0606030504020204" pitchFamily="34" charset="0"/>
                          <a:ea typeface="Open Sans" panose="020B0606030504020204" pitchFamily="34" charset="0"/>
                          <a:cs typeface="Open Sans" panose="020B0606030504020204" pitchFamily="34" charset="0"/>
                        </a:rPr>
                        <a:t>Biblioshiny and VOSviewer facilitated the bibliometric analysis. </a:t>
                      </a:r>
                    </a:p>
                  </a:txBody>
                  <a:tcPr anchor="ctr"/>
                </a:tc>
                <a:extLst>
                  <a:ext uri="{0D108BD9-81ED-4DB2-BD59-A6C34878D82A}">
                    <a16:rowId xmlns:a16="http://schemas.microsoft.com/office/drawing/2014/main" val="232838998"/>
                  </a:ext>
                </a:extLst>
              </a:tr>
              <a:tr h="528656">
                <a:tc>
                  <a:txBody>
                    <a:bodyPr/>
                    <a:lstStyle/>
                    <a:p>
                      <a:pPr algn="l"/>
                      <a:r>
                        <a:rPr lang="en-US" sz="1400" dirty="0">
                          <a:latin typeface="Open Sans" panose="020B0606030504020204" pitchFamily="34" charset="0"/>
                          <a:ea typeface="Open Sans" panose="020B0606030504020204" pitchFamily="34" charset="0"/>
                          <a:cs typeface="Open Sans" panose="020B0606030504020204" pitchFamily="34" charset="0"/>
                        </a:rPr>
                        <a:t>5</a:t>
                      </a:r>
                      <a:endParaRPr lang="en-IN" sz="1400" dirty="0">
                        <a:latin typeface="Open Sans" panose="020B0606030504020204" pitchFamily="34" charset="0"/>
                        <a:ea typeface="Open Sans" panose="020B0606030504020204" pitchFamily="34" charset="0"/>
                        <a:cs typeface="Open Sans" panose="020B0606030504020204" pitchFamily="34" charset="0"/>
                      </a:endParaRPr>
                    </a:p>
                  </a:txBody>
                  <a:tcPr anchor="ctr"/>
                </a:tc>
                <a:tc>
                  <a:txBody>
                    <a:bodyPr/>
                    <a:lstStyle/>
                    <a:p>
                      <a:pPr algn="l"/>
                      <a:r>
                        <a:rPr lang="en-IN" sz="1400" dirty="0">
                          <a:latin typeface="Open Sans" panose="020B0606030504020204" pitchFamily="34" charset="0"/>
                          <a:ea typeface="Open Sans" panose="020B0606030504020204" pitchFamily="34" charset="0"/>
                          <a:cs typeface="Open Sans" panose="020B0606030504020204" pitchFamily="34" charset="0"/>
                        </a:rPr>
                        <a:t>Thematic Analysis</a:t>
                      </a:r>
                    </a:p>
                  </a:txBody>
                  <a:tcPr anchor="ctr"/>
                </a:tc>
                <a:tc>
                  <a:txBody>
                    <a:bodyPr/>
                    <a:lstStyle/>
                    <a:p>
                      <a:pPr algn="l"/>
                      <a:r>
                        <a:rPr lang="en-IN" sz="1400" dirty="0" err="1">
                          <a:latin typeface="Open Sans" panose="020B0606030504020204" pitchFamily="34" charset="0"/>
                          <a:ea typeface="Open Sans" panose="020B0606030504020204" pitchFamily="34" charset="0"/>
                          <a:cs typeface="Open Sans" panose="020B0606030504020204" pitchFamily="34" charset="0"/>
                        </a:rPr>
                        <a:t>Nvivo</a:t>
                      </a:r>
                      <a:r>
                        <a:rPr lang="en-IN" sz="1400" dirty="0">
                          <a:latin typeface="Open Sans" panose="020B0606030504020204" pitchFamily="34" charset="0"/>
                          <a:ea typeface="Open Sans" panose="020B0606030504020204" pitchFamily="34" charset="0"/>
                          <a:cs typeface="Open Sans" panose="020B0606030504020204" pitchFamily="34" charset="0"/>
                        </a:rPr>
                        <a:t> enabled thematic analysis. </a:t>
                      </a:r>
                    </a:p>
                  </a:txBody>
                  <a:tcPr anchor="ctr"/>
                </a:tc>
                <a:extLst>
                  <a:ext uri="{0D108BD9-81ED-4DB2-BD59-A6C34878D82A}">
                    <a16:rowId xmlns:a16="http://schemas.microsoft.com/office/drawing/2014/main" val="3778457290"/>
                  </a:ext>
                </a:extLst>
              </a:tr>
              <a:tr h="512614">
                <a:tc>
                  <a:txBody>
                    <a:bodyPr/>
                    <a:lstStyle/>
                    <a:p>
                      <a:pPr algn="l"/>
                      <a:r>
                        <a:rPr lang="en-US" sz="1400" dirty="0">
                          <a:latin typeface="Open Sans" panose="020B0606030504020204" pitchFamily="34" charset="0"/>
                          <a:ea typeface="Open Sans" panose="020B0606030504020204" pitchFamily="34" charset="0"/>
                          <a:cs typeface="Open Sans" panose="020B0606030504020204" pitchFamily="34" charset="0"/>
                        </a:rPr>
                        <a:t>6</a:t>
                      </a:r>
                      <a:endParaRPr lang="en-IN" sz="1400" dirty="0">
                        <a:latin typeface="Open Sans" panose="020B0606030504020204" pitchFamily="34" charset="0"/>
                        <a:ea typeface="Open Sans" panose="020B0606030504020204" pitchFamily="34" charset="0"/>
                        <a:cs typeface="Open Sans" panose="020B0606030504020204" pitchFamily="34" charset="0"/>
                      </a:endParaRPr>
                    </a:p>
                  </a:txBody>
                  <a:tcPr anchor="ctr"/>
                </a:tc>
                <a:tc>
                  <a:txBody>
                    <a:bodyPr/>
                    <a:lstStyle/>
                    <a:p>
                      <a:pPr algn="l"/>
                      <a:r>
                        <a:rPr lang="en-IN" sz="1400" dirty="0">
                          <a:latin typeface="Open Sans" panose="020B0606030504020204" pitchFamily="34" charset="0"/>
                          <a:ea typeface="Open Sans" panose="020B0606030504020204" pitchFamily="34" charset="0"/>
                          <a:cs typeface="Open Sans" panose="020B0606030504020204" pitchFamily="34" charset="0"/>
                        </a:rPr>
                        <a:t>Data Analysis</a:t>
                      </a:r>
                    </a:p>
                  </a:txBody>
                  <a:tcPr anchor="ctr"/>
                </a:tc>
                <a:tc>
                  <a:txBody>
                    <a:bodyPr/>
                    <a:lstStyle/>
                    <a:p>
                      <a:pPr algn="l"/>
                      <a:r>
                        <a:rPr lang="en-US" sz="1400" dirty="0">
                          <a:latin typeface="Open Sans" panose="020B0606030504020204" pitchFamily="34" charset="0"/>
                          <a:ea typeface="Open Sans" panose="020B0606030504020204" pitchFamily="34" charset="0"/>
                          <a:cs typeface="Open Sans" panose="020B0606030504020204" pitchFamily="34" charset="0"/>
                        </a:rPr>
                        <a:t>Findings were integrated to identify trends and gaps. </a:t>
                      </a:r>
                    </a:p>
                  </a:txBody>
                  <a:tcPr anchor="ctr"/>
                </a:tc>
                <a:extLst>
                  <a:ext uri="{0D108BD9-81ED-4DB2-BD59-A6C34878D82A}">
                    <a16:rowId xmlns:a16="http://schemas.microsoft.com/office/drawing/2014/main" val="685984693"/>
                  </a:ext>
                </a:extLst>
              </a:tr>
              <a:tr h="512614">
                <a:tc>
                  <a:txBody>
                    <a:bodyPr/>
                    <a:lstStyle/>
                    <a:p>
                      <a:pPr algn="l"/>
                      <a:r>
                        <a:rPr lang="en-US" sz="1400" dirty="0">
                          <a:latin typeface="Open Sans" panose="020B0606030504020204" pitchFamily="34" charset="0"/>
                          <a:ea typeface="Open Sans" panose="020B0606030504020204" pitchFamily="34" charset="0"/>
                          <a:cs typeface="Open Sans" panose="020B0606030504020204" pitchFamily="34" charset="0"/>
                        </a:rPr>
                        <a:t>7</a:t>
                      </a:r>
                      <a:endParaRPr lang="en-IN" sz="1400" dirty="0">
                        <a:latin typeface="Open Sans" panose="020B0606030504020204" pitchFamily="34" charset="0"/>
                        <a:ea typeface="Open Sans" panose="020B0606030504020204" pitchFamily="34" charset="0"/>
                        <a:cs typeface="Open Sans" panose="020B0606030504020204" pitchFamily="34" charset="0"/>
                      </a:endParaRPr>
                    </a:p>
                  </a:txBody>
                  <a:tcPr anchor="ctr"/>
                </a:tc>
                <a:tc>
                  <a:txBody>
                    <a:bodyPr/>
                    <a:lstStyle/>
                    <a:p>
                      <a:pPr algn="l"/>
                      <a:r>
                        <a:rPr lang="en-IN" sz="1400" dirty="0">
                          <a:latin typeface="Open Sans" panose="020B0606030504020204" pitchFamily="34" charset="0"/>
                          <a:ea typeface="Open Sans" panose="020B0606030504020204" pitchFamily="34" charset="0"/>
                          <a:cs typeface="Open Sans" panose="020B0606030504020204" pitchFamily="34" charset="0"/>
                        </a:rPr>
                        <a:t>Reporting</a:t>
                      </a:r>
                    </a:p>
                  </a:txBody>
                  <a:tcPr anchor="ctr"/>
                </a:tc>
                <a:tc>
                  <a:txBody>
                    <a:bodyPr/>
                    <a:lstStyle/>
                    <a:p>
                      <a:pPr algn="l"/>
                      <a:r>
                        <a:rPr lang="en-US" sz="1400" dirty="0">
                          <a:latin typeface="Open Sans" panose="020B0606030504020204" pitchFamily="34" charset="0"/>
                          <a:ea typeface="Open Sans" panose="020B0606030504020204" pitchFamily="34" charset="0"/>
                          <a:cs typeface="Open Sans" panose="020B0606030504020204" pitchFamily="34" charset="0"/>
                        </a:rPr>
                        <a:t>Results were presented in a structured format. </a:t>
                      </a:r>
                    </a:p>
                  </a:txBody>
                  <a:tcPr anchor="ctr"/>
                </a:tc>
                <a:extLst>
                  <a:ext uri="{0D108BD9-81ED-4DB2-BD59-A6C34878D82A}">
                    <a16:rowId xmlns:a16="http://schemas.microsoft.com/office/drawing/2014/main" val="1601302913"/>
                  </a:ext>
                </a:extLst>
              </a:tr>
            </a:tbl>
          </a:graphicData>
        </a:graphic>
      </p:graphicFrame>
    </p:spTree>
    <p:extLst>
      <p:ext uri="{BB962C8B-B14F-4D97-AF65-F5344CB8AC3E}">
        <p14:creationId xmlns:p14="http://schemas.microsoft.com/office/powerpoint/2010/main" val="387462903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F6EF31-9058-8A8D-FBFA-11D43D8C36D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6A52BC-B9EC-E904-43B8-620A90277148}"/>
              </a:ext>
            </a:extLst>
          </p:cNvPr>
          <p:cNvSpPr>
            <a:spLocks noGrp="1"/>
          </p:cNvSpPr>
          <p:nvPr>
            <p:ph type="sldNum" sz="quarter" idx="4"/>
          </p:nvPr>
        </p:nvSpPr>
        <p:spPr/>
        <p:txBody>
          <a:bodyPr/>
          <a:lstStyle/>
          <a:p>
            <a:fld id="{93AE1883-0942-4AA3-9DB2-9C7C3A0314B1}" type="slidenum">
              <a:rPr lang="en-US" smtClean="0"/>
              <a:pPr/>
              <a:t>5</a:t>
            </a:fld>
            <a:endParaRPr lang="en-US" dirty="0"/>
          </a:p>
        </p:txBody>
      </p:sp>
      <p:sp>
        <p:nvSpPr>
          <p:cNvPr id="3" name="Text Placeholder 2">
            <a:extLst>
              <a:ext uri="{FF2B5EF4-FFF2-40B4-BE49-F238E27FC236}">
                <a16:creationId xmlns:a16="http://schemas.microsoft.com/office/drawing/2014/main" id="{3A20C341-3CE6-C44C-1FE4-57C145F5FB16}"/>
              </a:ext>
            </a:extLst>
          </p:cNvPr>
          <p:cNvSpPr>
            <a:spLocks noGrp="1"/>
          </p:cNvSpPr>
          <p:nvPr>
            <p:ph type="body" sz="quarter" idx="10"/>
          </p:nvPr>
        </p:nvSpPr>
        <p:spPr/>
        <p:txBody>
          <a:bodyPr/>
          <a:lstStyle/>
          <a:p>
            <a:r>
              <a:rPr lang="en-US" dirty="0"/>
              <a:t>Study Selection Process </a:t>
            </a:r>
          </a:p>
          <a:p>
            <a:r>
              <a:rPr lang="en-US" dirty="0"/>
              <a:t>(PRISMA Flow Diagram) </a:t>
            </a:r>
            <a:endParaRPr lang="en-IN" dirty="0"/>
          </a:p>
        </p:txBody>
      </p:sp>
      <p:sp>
        <p:nvSpPr>
          <p:cNvPr id="4" name="Text Placeholder 3">
            <a:extLst>
              <a:ext uri="{FF2B5EF4-FFF2-40B4-BE49-F238E27FC236}">
                <a16:creationId xmlns:a16="http://schemas.microsoft.com/office/drawing/2014/main" id="{E0B63439-5E4D-B71C-5D0F-3D5822A24F93}"/>
              </a:ext>
            </a:extLst>
          </p:cNvPr>
          <p:cNvSpPr>
            <a:spLocks noGrp="1"/>
          </p:cNvSpPr>
          <p:nvPr>
            <p:ph type="body" sz="quarter" idx="11"/>
          </p:nvPr>
        </p:nvSpPr>
        <p:spPr>
          <a:xfrm>
            <a:off x="596324" y="1524000"/>
            <a:ext cx="4890075" cy="3565853"/>
          </a:xfrm>
        </p:spPr>
        <p:txBody>
          <a:bodyPr/>
          <a:lstStyle/>
          <a:p>
            <a:pPr marL="176213" indent="-112713">
              <a:lnSpc>
                <a:spcPct val="200000"/>
              </a:lnSpc>
              <a:buFont typeface="Arial" panose="020B0604020202020204" pitchFamily="34" charset="0"/>
              <a:buChar char="•"/>
            </a:pPr>
            <a:r>
              <a:rPr lang="en-US" sz="1400" dirty="0"/>
              <a:t>Initial pool: 1,441 records identified.</a:t>
            </a:r>
          </a:p>
          <a:p>
            <a:pPr marL="176213" indent="-112713">
              <a:lnSpc>
                <a:spcPct val="200000"/>
              </a:lnSpc>
              <a:buFont typeface="Arial" panose="020B0604020202020204" pitchFamily="34" charset="0"/>
              <a:buChar char="•"/>
            </a:pPr>
            <a:r>
              <a:rPr lang="en-US" sz="1400" dirty="0"/>
              <a:t>Automated screening removed 880 irrelevant/duplicate entries.</a:t>
            </a:r>
          </a:p>
          <a:p>
            <a:pPr marL="176213" indent="-112713">
              <a:lnSpc>
                <a:spcPct val="200000"/>
              </a:lnSpc>
              <a:buFont typeface="Arial" panose="020B0604020202020204" pitchFamily="34" charset="0"/>
              <a:buChar char="•"/>
            </a:pPr>
            <a:r>
              <a:rPr lang="en-US" sz="1400" dirty="0"/>
              <a:t>243 records unavailable, leaving 312 reports for eligibility assessment.</a:t>
            </a:r>
          </a:p>
          <a:p>
            <a:pPr marL="176213" indent="-112713">
              <a:lnSpc>
                <a:spcPct val="200000"/>
              </a:lnSpc>
              <a:buFont typeface="Arial" panose="020B0604020202020204" pitchFamily="34" charset="0"/>
              <a:buChar char="•"/>
            </a:pPr>
            <a:r>
              <a:rPr lang="en-US" sz="1400" dirty="0"/>
              <a:t>Final selection: 198 high-quality studies based on topic relevance and Q1 quartile.</a:t>
            </a:r>
          </a:p>
        </p:txBody>
      </p:sp>
      <p:sp>
        <p:nvSpPr>
          <p:cNvPr id="5" name="Text Placeholder 4">
            <a:extLst>
              <a:ext uri="{FF2B5EF4-FFF2-40B4-BE49-F238E27FC236}">
                <a16:creationId xmlns:a16="http://schemas.microsoft.com/office/drawing/2014/main" id="{2D225D9B-770A-396A-2E61-93AD1AAD7080}"/>
              </a:ext>
            </a:extLst>
          </p:cNvPr>
          <p:cNvSpPr>
            <a:spLocks noGrp="1"/>
          </p:cNvSpPr>
          <p:nvPr>
            <p:ph type="body" sz="quarter" idx="12"/>
          </p:nvPr>
        </p:nvSpPr>
        <p:spPr/>
        <p:txBody>
          <a:bodyPr/>
          <a:lstStyle/>
          <a:p>
            <a:endParaRPr lang="en-IN"/>
          </a:p>
        </p:txBody>
      </p:sp>
      <p:pic>
        <p:nvPicPr>
          <p:cNvPr id="12" name="Picture 11">
            <a:extLst>
              <a:ext uri="{FF2B5EF4-FFF2-40B4-BE49-F238E27FC236}">
                <a16:creationId xmlns:a16="http://schemas.microsoft.com/office/drawing/2014/main" id="{DE0F77D3-E948-3450-A6AC-4951C5A8A1E6}"/>
              </a:ext>
            </a:extLst>
          </p:cNvPr>
          <p:cNvPicPr>
            <a:picLocks noChangeAspect="1"/>
          </p:cNvPicPr>
          <p:nvPr/>
        </p:nvPicPr>
        <p:blipFill>
          <a:blip r:embed="rId2"/>
          <a:stretch>
            <a:fillRect/>
          </a:stretch>
        </p:blipFill>
        <p:spPr>
          <a:xfrm>
            <a:off x="6219950" y="392755"/>
            <a:ext cx="5038095" cy="5676190"/>
          </a:xfrm>
          <a:prstGeom prst="rect">
            <a:avLst/>
          </a:prstGeom>
        </p:spPr>
      </p:pic>
    </p:spTree>
    <p:extLst>
      <p:ext uri="{BB962C8B-B14F-4D97-AF65-F5344CB8AC3E}">
        <p14:creationId xmlns:p14="http://schemas.microsoft.com/office/powerpoint/2010/main" val="337464521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A6D1B-1AA4-3AD1-8349-4B3CCEBA92C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BC7D66-B1CB-0D6A-3ABA-46CE2FB718C1}"/>
              </a:ext>
            </a:extLst>
          </p:cNvPr>
          <p:cNvSpPr>
            <a:spLocks noGrp="1"/>
          </p:cNvSpPr>
          <p:nvPr>
            <p:ph type="sldNum" sz="quarter" idx="4"/>
          </p:nvPr>
        </p:nvSpPr>
        <p:spPr/>
        <p:txBody>
          <a:bodyPr/>
          <a:lstStyle/>
          <a:p>
            <a:fld id="{93AE1883-0942-4AA3-9DB2-9C7C3A0314B1}" type="slidenum">
              <a:rPr lang="en-US" smtClean="0"/>
              <a:pPr/>
              <a:t>6</a:t>
            </a:fld>
            <a:endParaRPr lang="en-US" dirty="0"/>
          </a:p>
        </p:txBody>
      </p:sp>
      <p:sp>
        <p:nvSpPr>
          <p:cNvPr id="3" name="Text Placeholder 2">
            <a:extLst>
              <a:ext uri="{FF2B5EF4-FFF2-40B4-BE49-F238E27FC236}">
                <a16:creationId xmlns:a16="http://schemas.microsoft.com/office/drawing/2014/main" id="{2E96DFAC-B16E-1054-EC68-9BF7371FB831}"/>
              </a:ext>
            </a:extLst>
          </p:cNvPr>
          <p:cNvSpPr>
            <a:spLocks noGrp="1"/>
          </p:cNvSpPr>
          <p:nvPr>
            <p:ph type="body" sz="quarter" idx="10"/>
          </p:nvPr>
        </p:nvSpPr>
        <p:spPr/>
        <p:txBody>
          <a:bodyPr/>
          <a:lstStyle/>
          <a:p>
            <a:r>
              <a:rPr lang="en-US" dirty="0"/>
              <a:t>Annual Scientific Production</a:t>
            </a:r>
            <a:endParaRPr lang="en-IN" dirty="0"/>
          </a:p>
        </p:txBody>
      </p:sp>
      <p:sp>
        <p:nvSpPr>
          <p:cNvPr id="4" name="Text Placeholder 3">
            <a:extLst>
              <a:ext uri="{FF2B5EF4-FFF2-40B4-BE49-F238E27FC236}">
                <a16:creationId xmlns:a16="http://schemas.microsoft.com/office/drawing/2014/main" id="{92C3B81C-49A4-6098-DA65-3625D67C4C79}"/>
              </a:ext>
            </a:extLst>
          </p:cNvPr>
          <p:cNvSpPr>
            <a:spLocks noGrp="1"/>
          </p:cNvSpPr>
          <p:nvPr>
            <p:ph type="body" sz="quarter" idx="11"/>
          </p:nvPr>
        </p:nvSpPr>
        <p:spPr>
          <a:xfrm>
            <a:off x="762000" y="1310947"/>
            <a:ext cx="3809999" cy="4175453"/>
          </a:xfrm>
        </p:spPr>
        <p:txBody>
          <a:bodyPr/>
          <a:lstStyle/>
          <a:p>
            <a:pPr marL="112713" indent="-112713">
              <a:lnSpc>
                <a:spcPct val="200000"/>
              </a:lnSpc>
              <a:buFont typeface="Arial" panose="020B0604020202020204" pitchFamily="34" charset="0"/>
              <a:buChar char="•"/>
            </a:pPr>
            <a:r>
              <a:rPr lang="en-US" sz="1400" dirty="0"/>
              <a:t>Research output remained low and stable from 1988 to 2016.</a:t>
            </a:r>
          </a:p>
          <a:p>
            <a:pPr marL="112713" indent="-112713">
              <a:lnSpc>
                <a:spcPct val="200000"/>
              </a:lnSpc>
              <a:buFont typeface="Arial" panose="020B0604020202020204" pitchFamily="34" charset="0"/>
              <a:buChar char="•"/>
            </a:pPr>
            <a:r>
              <a:rPr lang="en-US" sz="1400" dirty="0"/>
              <a:t>A sharp increase in publications from 2017 onward.</a:t>
            </a:r>
          </a:p>
          <a:p>
            <a:pPr marL="112713" indent="-112713">
              <a:lnSpc>
                <a:spcPct val="200000"/>
              </a:lnSpc>
              <a:buFont typeface="Arial" panose="020B0604020202020204" pitchFamily="34" charset="0"/>
              <a:buChar char="•"/>
            </a:pPr>
            <a:r>
              <a:rPr lang="en-US" sz="1400" dirty="0"/>
              <a:t>Reflects growing interest and advancements in AI/ML for banking applications. </a:t>
            </a:r>
          </a:p>
        </p:txBody>
      </p:sp>
      <p:sp>
        <p:nvSpPr>
          <p:cNvPr id="5" name="Text Placeholder 4">
            <a:extLst>
              <a:ext uri="{FF2B5EF4-FFF2-40B4-BE49-F238E27FC236}">
                <a16:creationId xmlns:a16="http://schemas.microsoft.com/office/drawing/2014/main" id="{86F0D1CF-2E24-2BBD-432E-1A169BED2FA8}"/>
              </a:ext>
            </a:extLst>
          </p:cNvPr>
          <p:cNvSpPr>
            <a:spLocks noGrp="1"/>
          </p:cNvSpPr>
          <p:nvPr>
            <p:ph type="body" sz="quarter" idx="12"/>
          </p:nvPr>
        </p:nvSpPr>
        <p:spPr/>
        <p:txBody>
          <a:bodyPr/>
          <a:lstStyle/>
          <a:p>
            <a:endParaRPr lang="en-IN"/>
          </a:p>
        </p:txBody>
      </p:sp>
      <p:pic>
        <p:nvPicPr>
          <p:cNvPr id="8" name="Picture 7" descr="A graph showing a number of objects&#10;&#10;AI-generated content may be incorrect.">
            <a:extLst>
              <a:ext uri="{FF2B5EF4-FFF2-40B4-BE49-F238E27FC236}">
                <a16:creationId xmlns:a16="http://schemas.microsoft.com/office/drawing/2014/main" id="{3926DF3A-DF5F-420E-060B-C85B3D0C3EEA}"/>
              </a:ext>
            </a:extLst>
          </p:cNvPr>
          <p:cNvPicPr>
            <a:picLocks noChangeAspect="1"/>
          </p:cNvPicPr>
          <p:nvPr/>
        </p:nvPicPr>
        <p:blipFill>
          <a:blip r:embed="rId2" cstate="print">
            <a:extLst>
              <a:ext uri="{28A0092B-C50C-407E-A947-70E740481C1C}">
                <a14:useLocalDpi xmlns:a14="http://schemas.microsoft.com/office/drawing/2010/main" val="0"/>
              </a:ext>
            </a:extLst>
          </a:blip>
          <a:srcRect t="5645"/>
          <a:stretch/>
        </p:blipFill>
        <p:spPr>
          <a:xfrm>
            <a:off x="4876799" y="1464995"/>
            <a:ext cx="7239001" cy="3869005"/>
          </a:xfrm>
          <a:prstGeom prst="rect">
            <a:avLst/>
          </a:prstGeom>
        </p:spPr>
      </p:pic>
    </p:spTree>
    <p:extLst>
      <p:ext uri="{BB962C8B-B14F-4D97-AF65-F5344CB8AC3E}">
        <p14:creationId xmlns:p14="http://schemas.microsoft.com/office/powerpoint/2010/main" val="976515468"/>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53C6C-61C6-EE3C-4523-00F85FD247B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A04133-6C02-C5F5-B4FB-AD215A8B88CB}"/>
              </a:ext>
            </a:extLst>
          </p:cNvPr>
          <p:cNvSpPr>
            <a:spLocks noGrp="1"/>
          </p:cNvSpPr>
          <p:nvPr>
            <p:ph type="sldNum" sz="quarter" idx="4"/>
          </p:nvPr>
        </p:nvSpPr>
        <p:spPr/>
        <p:txBody>
          <a:bodyPr/>
          <a:lstStyle/>
          <a:p>
            <a:fld id="{93AE1883-0942-4AA3-9DB2-9C7C3A0314B1}" type="slidenum">
              <a:rPr lang="en-US" smtClean="0"/>
              <a:pPr/>
              <a:t>7</a:t>
            </a:fld>
            <a:endParaRPr lang="en-US" dirty="0"/>
          </a:p>
        </p:txBody>
      </p:sp>
      <p:sp>
        <p:nvSpPr>
          <p:cNvPr id="3" name="Text Placeholder 2">
            <a:extLst>
              <a:ext uri="{FF2B5EF4-FFF2-40B4-BE49-F238E27FC236}">
                <a16:creationId xmlns:a16="http://schemas.microsoft.com/office/drawing/2014/main" id="{6871057A-BF75-6899-244A-E36281644468}"/>
              </a:ext>
            </a:extLst>
          </p:cNvPr>
          <p:cNvSpPr>
            <a:spLocks noGrp="1"/>
          </p:cNvSpPr>
          <p:nvPr>
            <p:ph type="body" sz="quarter" idx="10"/>
          </p:nvPr>
        </p:nvSpPr>
        <p:spPr/>
        <p:txBody>
          <a:bodyPr/>
          <a:lstStyle/>
          <a:p>
            <a:r>
              <a:rPr lang="en-US" dirty="0"/>
              <a:t>Most Relevant Sources</a:t>
            </a:r>
            <a:endParaRPr lang="en-IN" dirty="0"/>
          </a:p>
        </p:txBody>
      </p:sp>
      <p:sp>
        <p:nvSpPr>
          <p:cNvPr id="4" name="Text Placeholder 3">
            <a:extLst>
              <a:ext uri="{FF2B5EF4-FFF2-40B4-BE49-F238E27FC236}">
                <a16:creationId xmlns:a16="http://schemas.microsoft.com/office/drawing/2014/main" id="{CC1E65F1-F48C-41EA-4D69-6C15DEEC61C4}"/>
              </a:ext>
            </a:extLst>
          </p:cNvPr>
          <p:cNvSpPr>
            <a:spLocks noGrp="1"/>
          </p:cNvSpPr>
          <p:nvPr>
            <p:ph type="body" sz="quarter" idx="11"/>
          </p:nvPr>
        </p:nvSpPr>
        <p:spPr>
          <a:xfrm>
            <a:off x="609601" y="1310947"/>
            <a:ext cx="3200400" cy="3337253"/>
          </a:xfrm>
        </p:spPr>
        <p:txBody>
          <a:bodyPr/>
          <a:lstStyle/>
          <a:p>
            <a:pPr marL="112713" indent="-112713">
              <a:lnSpc>
                <a:spcPct val="150000"/>
              </a:lnSpc>
              <a:buFont typeface="Arial" panose="020B0604020202020204" pitchFamily="34" charset="0"/>
              <a:buChar char="•"/>
            </a:pPr>
            <a:r>
              <a:rPr lang="en-US" sz="1400" b="1" dirty="0"/>
              <a:t>Top journals publishing AI/ML research in banking</a:t>
            </a:r>
            <a:r>
              <a:rPr lang="en-US" sz="1400" dirty="0"/>
              <a:t>:</a:t>
            </a:r>
          </a:p>
          <a:p>
            <a:pPr marL="569913" lvl="2" indent="-112713">
              <a:lnSpc>
                <a:spcPct val="150000"/>
              </a:lnSpc>
              <a:buFont typeface="Arial" panose="020B0604020202020204" pitchFamily="34" charset="0"/>
              <a:buChar char="•"/>
            </a:pPr>
            <a:r>
              <a:rPr lang="en-US" sz="1400" dirty="0"/>
              <a:t>International Journal of Bank Marketing (24 articles).</a:t>
            </a:r>
          </a:p>
          <a:p>
            <a:pPr marL="569913" lvl="2" indent="-112713">
              <a:lnSpc>
                <a:spcPct val="150000"/>
              </a:lnSpc>
              <a:buFont typeface="Arial" panose="020B0604020202020204" pitchFamily="34" charset="0"/>
              <a:buChar char="•"/>
            </a:pPr>
            <a:r>
              <a:rPr lang="en-US" sz="1400" dirty="0"/>
              <a:t>Journal of Banking and Finance (19 articles).</a:t>
            </a:r>
          </a:p>
          <a:p>
            <a:pPr marL="569913" lvl="2" indent="-112713">
              <a:lnSpc>
                <a:spcPct val="150000"/>
              </a:lnSpc>
              <a:buFont typeface="Arial" panose="020B0604020202020204" pitchFamily="34" charset="0"/>
              <a:buChar char="•"/>
            </a:pPr>
            <a:r>
              <a:rPr lang="en-US" sz="1400" dirty="0"/>
              <a:t>IEEE Access (13 articles).</a:t>
            </a:r>
          </a:p>
        </p:txBody>
      </p:sp>
      <p:sp>
        <p:nvSpPr>
          <p:cNvPr id="5" name="Text Placeholder 4">
            <a:extLst>
              <a:ext uri="{FF2B5EF4-FFF2-40B4-BE49-F238E27FC236}">
                <a16:creationId xmlns:a16="http://schemas.microsoft.com/office/drawing/2014/main" id="{F5D96423-9013-1DBF-83D2-6601460EDA9C}"/>
              </a:ext>
            </a:extLst>
          </p:cNvPr>
          <p:cNvSpPr>
            <a:spLocks noGrp="1"/>
          </p:cNvSpPr>
          <p:nvPr>
            <p:ph type="body" sz="quarter" idx="12"/>
          </p:nvPr>
        </p:nvSpPr>
        <p:spPr/>
        <p:txBody>
          <a:bodyPr/>
          <a:lstStyle/>
          <a:p>
            <a:endParaRPr lang="en-IN"/>
          </a:p>
        </p:txBody>
      </p:sp>
      <p:pic>
        <p:nvPicPr>
          <p:cNvPr id="10" name="Picture 9" descr="A graph with blue dots and lines&#10;&#10;AI-generated content may be incorrect.">
            <a:extLst>
              <a:ext uri="{FF2B5EF4-FFF2-40B4-BE49-F238E27FC236}">
                <a16:creationId xmlns:a16="http://schemas.microsoft.com/office/drawing/2014/main" id="{C0058EC5-4AC2-9C38-4600-464377E257F4}"/>
              </a:ext>
            </a:extLst>
          </p:cNvPr>
          <p:cNvPicPr>
            <a:picLocks noChangeAspect="1"/>
          </p:cNvPicPr>
          <p:nvPr/>
        </p:nvPicPr>
        <p:blipFill>
          <a:blip r:embed="rId2" cstate="print">
            <a:extLst>
              <a:ext uri="{28A0092B-C50C-407E-A947-70E740481C1C}">
                <a14:useLocalDpi xmlns:a14="http://schemas.microsoft.com/office/drawing/2010/main" val="0"/>
              </a:ext>
            </a:extLst>
          </a:blip>
          <a:srcRect t="4546"/>
          <a:stretch/>
        </p:blipFill>
        <p:spPr>
          <a:xfrm>
            <a:off x="4263142" y="1237018"/>
            <a:ext cx="7503886" cy="3581400"/>
          </a:xfrm>
          <a:prstGeom prst="rect">
            <a:avLst/>
          </a:prstGeom>
        </p:spPr>
      </p:pic>
    </p:spTree>
    <p:extLst>
      <p:ext uri="{BB962C8B-B14F-4D97-AF65-F5344CB8AC3E}">
        <p14:creationId xmlns:p14="http://schemas.microsoft.com/office/powerpoint/2010/main" val="268544690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1364D0-8D37-9DBE-A52B-11484FD90F3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6B68DD-B3E7-4B1A-655F-EA2E26A7073F}"/>
              </a:ext>
            </a:extLst>
          </p:cNvPr>
          <p:cNvSpPr>
            <a:spLocks noGrp="1"/>
          </p:cNvSpPr>
          <p:nvPr>
            <p:ph type="sldNum" sz="quarter" idx="4"/>
          </p:nvPr>
        </p:nvSpPr>
        <p:spPr/>
        <p:txBody>
          <a:bodyPr/>
          <a:lstStyle/>
          <a:p>
            <a:fld id="{93AE1883-0942-4AA3-9DB2-9C7C3A0314B1}" type="slidenum">
              <a:rPr lang="en-US" smtClean="0"/>
              <a:pPr/>
              <a:t>8</a:t>
            </a:fld>
            <a:endParaRPr lang="en-US" dirty="0"/>
          </a:p>
        </p:txBody>
      </p:sp>
      <p:sp>
        <p:nvSpPr>
          <p:cNvPr id="3" name="Text Placeholder 2">
            <a:extLst>
              <a:ext uri="{FF2B5EF4-FFF2-40B4-BE49-F238E27FC236}">
                <a16:creationId xmlns:a16="http://schemas.microsoft.com/office/drawing/2014/main" id="{82786186-F400-A044-C196-8E3C23179500}"/>
              </a:ext>
            </a:extLst>
          </p:cNvPr>
          <p:cNvSpPr>
            <a:spLocks noGrp="1"/>
          </p:cNvSpPr>
          <p:nvPr>
            <p:ph type="body" sz="quarter" idx="10"/>
          </p:nvPr>
        </p:nvSpPr>
        <p:spPr/>
        <p:txBody>
          <a:bodyPr/>
          <a:lstStyle/>
          <a:p>
            <a:r>
              <a:rPr lang="en-US" dirty="0"/>
              <a:t>Corresponding Author’s Countries</a:t>
            </a:r>
            <a:endParaRPr lang="en-IN" dirty="0"/>
          </a:p>
        </p:txBody>
      </p:sp>
      <p:sp>
        <p:nvSpPr>
          <p:cNvPr id="4" name="Text Placeholder 3">
            <a:extLst>
              <a:ext uri="{FF2B5EF4-FFF2-40B4-BE49-F238E27FC236}">
                <a16:creationId xmlns:a16="http://schemas.microsoft.com/office/drawing/2014/main" id="{5B2C8D15-6BA0-729D-9F4C-44050E56A794}"/>
              </a:ext>
            </a:extLst>
          </p:cNvPr>
          <p:cNvSpPr>
            <a:spLocks noGrp="1"/>
          </p:cNvSpPr>
          <p:nvPr>
            <p:ph type="body" sz="quarter" idx="11"/>
          </p:nvPr>
        </p:nvSpPr>
        <p:spPr>
          <a:xfrm>
            <a:off x="274319" y="1310947"/>
            <a:ext cx="5990099" cy="1127453"/>
          </a:xfrm>
        </p:spPr>
        <p:txBody>
          <a:bodyPr/>
          <a:lstStyle/>
          <a:p>
            <a:r>
              <a:rPr lang="en-US" sz="1400" b="1" dirty="0"/>
              <a:t>Top contributing countries:</a:t>
            </a:r>
          </a:p>
          <a:p>
            <a:pPr marL="284163" lvl="1" indent="177800">
              <a:buFont typeface="Arial" panose="020B0604020202020204" pitchFamily="34" charset="0"/>
              <a:buChar char="•"/>
            </a:pPr>
            <a:r>
              <a:rPr lang="en-US" sz="1400" dirty="0"/>
              <a:t>India, China, USA, and UK dominate AI/ML research in banking.</a:t>
            </a:r>
          </a:p>
          <a:p>
            <a:pPr marL="284163" indent="177800">
              <a:buFont typeface="Arial" panose="020B0604020202020204" pitchFamily="34" charset="0"/>
              <a:buChar char="•"/>
            </a:pPr>
            <a:r>
              <a:rPr lang="en-US" sz="1400" dirty="0"/>
              <a:t>India and China show strong domestic research efforts.</a:t>
            </a:r>
          </a:p>
          <a:p>
            <a:pPr marL="284163" indent="177800">
              <a:buFont typeface="Arial" panose="020B0604020202020204" pitchFamily="34" charset="0"/>
              <a:buChar char="•"/>
            </a:pPr>
            <a:r>
              <a:rPr lang="en-US" sz="1400" dirty="0"/>
              <a:t>USA and UK exhibit balanced collaboration with multiple-country publications.</a:t>
            </a:r>
          </a:p>
        </p:txBody>
      </p:sp>
      <p:sp>
        <p:nvSpPr>
          <p:cNvPr id="5" name="Text Placeholder 4">
            <a:extLst>
              <a:ext uri="{FF2B5EF4-FFF2-40B4-BE49-F238E27FC236}">
                <a16:creationId xmlns:a16="http://schemas.microsoft.com/office/drawing/2014/main" id="{5A3C2DB3-B9E8-7BD8-455D-1C21B02C92D2}"/>
              </a:ext>
            </a:extLst>
          </p:cNvPr>
          <p:cNvSpPr>
            <a:spLocks noGrp="1"/>
          </p:cNvSpPr>
          <p:nvPr>
            <p:ph type="body" sz="quarter" idx="12"/>
          </p:nvPr>
        </p:nvSpPr>
        <p:spPr/>
        <p:txBody>
          <a:bodyPr/>
          <a:lstStyle/>
          <a:p>
            <a:r>
              <a:rPr lang="en-US" dirty="0"/>
              <a:t>SCP: Single Country Publication </a:t>
            </a:r>
          </a:p>
          <a:p>
            <a:r>
              <a:rPr lang="en-US" dirty="0"/>
              <a:t>MCP: Multiple Country Publication</a:t>
            </a:r>
            <a:endParaRPr lang="en-IN" dirty="0"/>
          </a:p>
        </p:txBody>
      </p:sp>
      <p:pic>
        <p:nvPicPr>
          <p:cNvPr id="16" name="Picture 15" descr="A graph of a number of people&#10;&#10;AI-generated content may be incorrect.">
            <a:extLst>
              <a:ext uri="{FF2B5EF4-FFF2-40B4-BE49-F238E27FC236}">
                <a16:creationId xmlns:a16="http://schemas.microsoft.com/office/drawing/2014/main" id="{F7ABF254-DAEF-7C47-7345-18CC37313436}"/>
              </a:ext>
            </a:extLst>
          </p:cNvPr>
          <p:cNvPicPr>
            <a:picLocks noChangeAspect="1"/>
          </p:cNvPicPr>
          <p:nvPr/>
        </p:nvPicPr>
        <p:blipFill>
          <a:blip r:embed="rId2" cstate="print">
            <a:extLst>
              <a:ext uri="{28A0092B-C50C-407E-A947-70E740481C1C}">
                <a14:useLocalDpi xmlns:a14="http://schemas.microsoft.com/office/drawing/2010/main" val="0"/>
              </a:ext>
            </a:extLst>
          </a:blip>
          <a:srcRect t="5577"/>
          <a:stretch/>
        </p:blipFill>
        <p:spPr>
          <a:xfrm>
            <a:off x="259298" y="2866080"/>
            <a:ext cx="6020140" cy="2965197"/>
          </a:xfrm>
          <a:prstGeom prst="rect">
            <a:avLst/>
          </a:prstGeom>
        </p:spPr>
      </p:pic>
      <p:sp>
        <p:nvSpPr>
          <p:cNvPr id="6" name="Text Placeholder 3">
            <a:extLst>
              <a:ext uri="{FF2B5EF4-FFF2-40B4-BE49-F238E27FC236}">
                <a16:creationId xmlns:a16="http://schemas.microsoft.com/office/drawing/2014/main" id="{FA7FBB11-DCC6-0B07-BA3A-7F9E11EC524A}"/>
              </a:ext>
            </a:extLst>
          </p:cNvPr>
          <p:cNvSpPr txBox="1">
            <a:spLocks/>
          </p:cNvSpPr>
          <p:nvPr/>
        </p:nvSpPr>
        <p:spPr>
          <a:xfrm>
            <a:off x="6401574" y="1310948"/>
            <a:ext cx="5439905" cy="748792"/>
          </a:xfrm>
          <a:prstGeom prst="rect">
            <a:avLst/>
          </a:prstGeom>
        </p:spPr>
        <p:txBody>
          <a:bodyPr/>
          <a:lstStyle>
            <a:lvl1pPr marL="0" indent="0" algn="l" defTabSz="914400" rtl="0" eaLnBrk="1" latinLnBrk="0" hangingPunct="1">
              <a:spcBef>
                <a:spcPct val="20000"/>
              </a:spcBef>
              <a:buFont typeface="Arial" pitchFamily="34" charset="0"/>
              <a:buNone/>
              <a:defRPr lang="en-US" sz="1100" kern="1200" dirty="0" smtClean="0">
                <a:solidFill>
                  <a:srgbClr val="455F7C"/>
                </a:solidFill>
                <a:latin typeface="Open Sans"/>
                <a:ea typeface="+mn-ea"/>
                <a:cs typeface="+mn-cs"/>
              </a:defRPr>
            </a:lvl1pPr>
            <a:lvl2pPr marL="457200" indent="0" algn="l" defTabSz="914400" rtl="0" eaLnBrk="1" latinLnBrk="0" hangingPunct="1">
              <a:spcBef>
                <a:spcPct val="20000"/>
              </a:spcBef>
              <a:buFont typeface="Arial" pitchFamily="34" charset="0"/>
              <a:buNone/>
              <a:defRPr lang="en-US" sz="1100" kern="1200" dirty="0" smtClean="0">
                <a:solidFill>
                  <a:srgbClr val="455F7C"/>
                </a:solidFill>
                <a:latin typeface="Open Sans"/>
                <a:ea typeface="+mn-ea"/>
                <a:cs typeface="+mn-cs"/>
              </a:defRPr>
            </a:lvl2pPr>
            <a:lvl3pPr marL="914400" indent="0" algn="l" defTabSz="914400" rtl="0" eaLnBrk="1" latinLnBrk="0" hangingPunct="1">
              <a:spcBef>
                <a:spcPct val="20000"/>
              </a:spcBef>
              <a:buFont typeface="Arial" pitchFamily="34" charset="0"/>
              <a:buNone/>
              <a:defRPr lang="en-US" sz="1100" kern="1200" dirty="0" smtClean="0">
                <a:solidFill>
                  <a:srgbClr val="455F7C"/>
                </a:solidFill>
                <a:latin typeface="Open Sans"/>
                <a:ea typeface="+mn-ea"/>
                <a:cs typeface="+mn-cs"/>
              </a:defRPr>
            </a:lvl3pPr>
            <a:lvl4pPr marL="1371600" indent="0" algn="l" defTabSz="914400" rtl="0" eaLnBrk="1" latinLnBrk="0" hangingPunct="1">
              <a:spcBef>
                <a:spcPct val="20000"/>
              </a:spcBef>
              <a:buFont typeface="Arial" pitchFamily="34" charset="0"/>
              <a:buNone/>
              <a:defRPr lang="en-US" sz="1100" kern="1200" dirty="0" smtClean="0">
                <a:solidFill>
                  <a:srgbClr val="455F7C"/>
                </a:solidFill>
                <a:latin typeface="Open Sans"/>
                <a:ea typeface="+mn-ea"/>
                <a:cs typeface="+mn-cs"/>
              </a:defRPr>
            </a:lvl4pPr>
            <a:lvl5pPr marL="1828800" indent="0" algn="l" defTabSz="914400" rtl="0" eaLnBrk="1" latinLnBrk="0" hangingPunct="1">
              <a:spcBef>
                <a:spcPct val="20000"/>
              </a:spcBef>
              <a:buFont typeface="Arial" pitchFamily="34" charset="0"/>
              <a:buNone/>
              <a:defRPr lang="en-IN" sz="1100" kern="1200" dirty="0">
                <a:solidFill>
                  <a:srgbClr val="455F7C"/>
                </a:solidFill>
                <a:latin typeface="Open Sans"/>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b="1" dirty="0"/>
              <a:t>Visual representation of country-wise research output.</a:t>
            </a:r>
          </a:p>
          <a:p>
            <a:pPr marL="115888" indent="230188">
              <a:buFont typeface="Arial" pitchFamily="34" charset="0"/>
              <a:buChar char="•"/>
            </a:pPr>
            <a:r>
              <a:rPr lang="en-US" sz="1400" dirty="0"/>
              <a:t>Highlights the global interest in AI/ML applications in banking.</a:t>
            </a:r>
          </a:p>
          <a:p>
            <a:pPr marL="115888" indent="230188">
              <a:buFont typeface="Arial" pitchFamily="34" charset="0"/>
              <a:buChar char="•"/>
            </a:pPr>
            <a:r>
              <a:rPr lang="en-US" sz="1400" dirty="0"/>
              <a:t>Emphasizes contributions from both developed and emerging economies.</a:t>
            </a:r>
          </a:p>
        </p:txBody>
      </p:sp>
      <p:pic>
        <p:nvPicPr>
          <p:cNvPr id="7" name="Picture 6" descr="A map of the world&#10;&#10;AI-generated content may be incorrect.">
            <a:extLst>
              <a:ext uri="{FF2B5EF4-FFF2-40B4-BE49-F238E27FC236}">
                <a16:creationId xmlns:a16="http://schemas.microsoft.com/office/drawing/2014/main" id="{7B0CC4F3-DEAC-FDF9-0EE6-76E512E7E0C5}"/>
              </a:ext>
            </a:extLst>
          </p:cNvPr>
          <p:cNvPicPr>
            <a:picLocks noChangeAspect="1"/>
          </p:cNvPicPr>
          <p:nvPr/>
        </p:nvPicPr>
        <p:blipFill>
          <a:blip r:embed="rId3" cstate="print">
            <a:extLst>
              <a:ext uri="{28A0092B-C50C-407E-A947-70E740481C1C}">
                <a14:useLocalDpi xmlns:a14="http://schemas.microsoft.com/office/drawing/2010/main" val="0"/>
              </a:ext>
            </a:extLst>
          </a:blip>
          <a:srcRect t="7450"/>
          <a:stretch/>
        </p:blipFill>
        <p:spPr>
          <a:xfrm>
            <a:off x="6586778" y="2841445"/>
            <a:ext cx="5069496" cy="3210572"/>
          </a:xfrm>
          <a:prstGeom prst="rect">
            <a:avLst/>
          </a:prstGeom>
        </p:spPr>
      </p:pic>
      <p:sp>
        <p:nvSpPr>
          <p:cNvPr id="8" name="New shape">
            <a:extLst>
              <a:ext uri="{FF2B5EF4-FFF2-40B4-BE49-F238E27FC236}">
                <a16:creationId xmlns:a16="http://schemas.microsoft.com/office/drawing/2014/main" id="{7AF5081B-22BE-8CF5-A126-971A8C3544D8}"/>
              </a:ext>
            </a:extLst>
          </p:cNvPr>
          <p:cNvSpPr/>
          <p:nvPr/>
        </p:nvSpPr>
        <p:spPr>
          <a:xfrm rot="5400000">
            <a:off x="4016670" y="3591059"/>
            <a:ext cx="4632653" cy="45719"/>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374060943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91BC16-2E76-8A7C-E1B6-8FDC4B29EEC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10ABA4-5341-C8B7-AA5C-DB0CE887BB51}"/>
              </a:ext>
            </a:extLst>
          </p:cNvPr>
          <p:cNvSpPr>
            <a:spLocks noGrp="1"/>
          </p:cNvSpPr>
          <p:nvPr>
            <p:ph type="sldNum" sz="quarter" idx="4"/>
          </p:nvPr>
        </p:nvSpPr>
        <p:spPr/>
        <p:txBody>
          <a:bodyPr/>
          <a:lstStyle/>
          <a:p>
            <a:fld id="{93AE1883-0942-4AA3-9DB2-9C7C3A0314B1}" type="slidenum">
              <a:rPr lang="en-US" smtClean="0"/>
              <a:pPr/>
              <a:t>9</a:t>
            </a:fld>
            <a:endParaRPr lang="en-US" dirty="0"/>
          </a:p>
        </p:txBody>
      </p:sp>
      <p:sp>
        <p:nvSpPr>
          <p:cNvPr id="3" name="Text Placeholder 2">
            <a:extLst>
              <a:ext uri="{FF2B5EF4-FFF2-40B4-BE49-F238E27FC236}">
                <a16:creationId xmlns:a16="http://schemas.microsoft.com/office/drawing/2014/main" id="{AA47A3DE-EF97-E143-9B59-8BF4504999A9}"/>
              </a:ext>
            </a:extLst>
          </p:cNvPr>
          <p:cNvSpPr>
            <a:spLocks noGrp="1"/>
          </p:cNvSpPr>
          <p:nvPr>
            <p:ph type="body" sz="quarter" idx="10"/>
          </p:nvPr>
        </p:nvSpPr>
        <p:spPr/>
        <p:txBody>
          <a:bodyPr/>
          <a:lstStyle/>
          <a:p>
            <a:r>
              <a:rPr lang="en-US" dirty="0"/>
              <a:t>Country Production Over Time</a:t>
            </a:r>
            <a:endParaRPr lang="en-IN" dirty="0"/>
          </a:p>
        </p:txBody>
      </p:sp>
      <p:sp>
        <p:nvSpPr>
          <p:cNvPr id="4" name="Text Placeholder 3">
            <a:extLst>
              <a:ext uri="{FF2B5EF4-FFF2-40B4-BE49-F238E27FC236}">
                <a16:creationId xmlns:a16="http://schemas.microsoft.com/office/drawing/2014/main" id="{FB41736B-C9D3-420B-E825-D29789250D79}"/>
              </a:ext>
            </a:extLst>
          </p:cNvPr>
          <p:cNvSpPr>
            <a:spLocks noGrp="1"/>
          </p:cNvSpPr>
          <p:nvPr>
            <p:ph type="body" sz="quarter" idx="11"/>
          </p:nvPr>
        </p:nvSpPr>
        <p:spPr>
          <a:xfrm>
            <a:off x="609600" y="1310947"/>
            <a:ext cx="11196637" cy="594053"/>
          </a:xfrm>
        </p:spPr>
        <p:txBody>
          <a:bodyPr/>
          <a:lstStyle/>
          <a:p>
            <a:pPr marL="230188" indent="-230188">
              <a:buFont typeface="Arial" panose="020B0604020202020204" pitchFamily="34" charset="0"/>
              <a:buChar char="•"/>
            </a:pPr>
            <a:r>
              <a:rPr lang="en-US" sz="1400" dirty="0"/>
              <a:t>Notable research growth from China, India, Malaysia, UK, and the USA post-2016.</a:t>
            </a:r>
          </a:p>
          <a:p>
            <a:pPr marL="230188" indent="-230188">
              <a:buFont typeface="Arial" panose="020B0604020202020204" pitchFamily="34" charset="0"/>
              <a:buChar char="•"/>
            </a:pPr>
            <a:r>
              <a:rPr lang="en-US" sz="1400" dirty="0"/>
              <a:t>Correlates with the increasing integration of AI/ML in banking operations.</a:t>
            </a:r>
          </a:p>
          <a:p>
            <a:pPr marL="230188" indent="-230188">
              <a:buFont typeface="Arial" panose="020B0604020202020204" pitchFamily="34" charset="0"/>
              <a:buChar char="•"/>
            </a:pPr>
            <a:r>
              <a:rPr lang="en-US" sz="1400" dirty="0"/>
              <a:t>Demonstrates research expansion in response to technological advancements.</a:t>
            </a:r>
          </a:p>
        </p:txBody>
      </p:sp>
      <p:sp>
        <p:nvSpPr>
          <p:cNvPr id="5" name="Text Placeholder 4">
            <a:extLst>
              <a:ext uri="{FF2B5EF4-FFF2-40B4-BE49-F238E27FC236}">
                <a16:creationId xmlns:a16="http://schemas.microsoft.com/office/drawing/2014/main" id="{B45C004E-6E3A-0C96-A15A-BACC4BA94D3C}"/>
              </a:ext>
            </a:extLst>
          </p:cNvPr>
          <p:cNvSpPr>
            <a:spLocks noGrp="1"/>
          </p:cNvSpPr>
          <p:nvPr>
            <p:ph type="body" sz="quarter" idx="12"/>
          </p:nvPr>
        </p:nvSpPr>
        <p:spPr/>
        <p:txBody>
          <a:bodyPr/>
          <a:lstStyle/>
          <a:p>
            <a:endParaRPr lang="en-IN"/>
          </a:p>
        </p:txBody>
      </p:sp>
      <p:pic>
        <p:nvPicPr>
          <p:cNvPr id="7" name="Picture 6" descr="A graph with lines and text&#10;&#10;AI-generated content may be incorrect.">
            <a:extLst>
              <a:ext uri="{FF2B5EF4-FFF2-40B4-BE49-F238E27FC236}">
                <a16:creationId xmlns:a16="http://schemas.microsoft.com/office/drawing/2014/main" id="{6A87B237-5118-81F0-7E1E-07F7742B9058}"/>
              </a:ext>
            </a:extLst>
          </p:cNvPr>
          <p:cNvPicPr>
            <a:picLocks noChangeAspect="1"/>
          </p:cNvPicPr>
          <p:nvPr/>
        </p:nvPicPr>
        <p:blipFill>
          <a:blip r:embed="rId2" cstate="print">
            <a:extLst>
              <a:ext uri="{28A0092B-C50C-407E-A947-70E740481C1C}">
                <a14:useLocalDpi xmlns:a14="http://schemas.microsoft.com/office/drawing/2010/main" val="0"/>
              </a:ext>
            </a:extLst>
          </a:blip>
          <a:srcRect t="5767"/>
          <a:stretch/>
        </p:blipFill>
        <p:spPr>
          <a:xfrm>
            <a:off x="1524000" y="2476294"/>
            <a:ext cx="8389584" cy="3952856"/>
          </a:xfrm>
          <a:prstGeom prst="rect">
            <a:avLst/>
          </a:prstGeom>
        </p:spPr>
      </p:pic>
    </p:spTree>
    <p:extLst>
      <p:ext uri="{BB962C8B-B14F-4D97-AF65-F5344CB8AC3E}">
        <p14:creationId xmlns:p14="http://schemas.microsoft.com/office/powerpoint/2010/main" val="662450082"/>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22.07.14"/>
  <p:tag name="AS_TITLE" val="Aspose.Slides for .NET 4.0 Client Profile"/>
  <p:tag name="AS_VERSION" val="22.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tatista_template.potx" id="{62E2AE18-9991-49D6-AD18-683775F4DFFA}" vid="{C56B35F6-12C8-4CDD-A53E-705EE1328B7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Statista_template</Template>
  <TotalTime>527</TotalTime>
  <Words>3047</Words>
  <Application>Microsoft Office PowerPoint</Application>
  <PresentationFormat>Widescreen</PresentationFormat>
  <Paragraphs>396</Paragraphs>
  <Slides>34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Aptos</vt:lpstr>
      <vt:lpstr>Arial</vt:lpstr>
      <vt:lpstr>Calibri</vt:lpstr>
      <vt:lpstr>Open Sans</vt:lpstr>
      <vt:lpstr>Open Sans Light</vt:lpstr>
      <vt:lpstr>Open Sans SemiBold</vt:lpstr>
      <vt:lpstr>Roboto</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Ravi Jain_7A</dc:creator>
  <cp:lastModifiedBy>Ravi Jain_7A</cp:lastModifiedBy>
  <cp:revision>20</cp:revision>
  <cp:lastPrinted>2025-02-12T17:48:11Z</cp:lastPrinted>
  <dcterms:created xsi:type="dcterms:W3CDTF">2025-02-18T12:04:51Z</dcterms:created>
  <dcterms:modified xsi:type="dcterms:W3CDTF">2025-03-17T01:23:51Z</dcterms:modified>
</cp:coreProperties>
</file>